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758" r:id="rId2"/>
    <p:sldId id="813" r:id="rId3"/>
    <p:sldId id="812" r:id="rId4"/>
    <p:sldId id="827" r:id="rId5"/>
    <p:sldId id="828" r:id="rId6"/>
    <p:sldId id="829" r:id="rId7"/>
    <p:sldId id="830" r:id="rId8"/>
    <p:sldId id="831" r:id="rId9"/>
    <p:sldId id="824" r:id="rId10"/>
    <p:sldId id="790" r:id="rId11"/>
    <p:sldId id="826" r:id="rId12"/>
    <p:sldId id="832" r:id="rId13"/>
    <p:sldId id="833" r:id="rId14"/>
    <p:sldId id="835" r:id="rId15"/>
    <p:sldId id="834" r:id="rId16"/>
    <p:sldId id="836" r:id="rId17"/>
    <p:sldId id="837" r:id="rId18"/>
    <p:sldId id="838" r:id="rId19"/>
    <p:sldId id="839" r:id="rId20"/>
    <p:sldId id="840" r:id="rId21"/>
    <p:sldId id="841" r:id="rId22"/>
  </p:sldIdLst>
  <p:sldSz cx="9144000" cy="5715000" type="screen16x10"/>
  <p:notesSz cx="6724650" cy="9866313"/>
  <p:defaultTextStyle>
    <a:defPPr>
      <a:defRPr lang="en-AU"/>
    </a:defPPr>
    <a:lvl1pPr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1pPr>
    <a:lvl2pPr marL="4572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2pPr>
    <a:lvl3pPr marL="9144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3pPr>
    <a:lvl4pPr marL="13716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4pPr>
    <a:lvl5pPr marL="1828800" algn="l" rtl="0" fontAlgn="base">
      <a:spcBef>
        <a:spcPct val="0"/>
      </a:spcBef>
      <a:spcAft>
        <a:spcPct val="0"/>
      </a:spcAft>
      <a:defRPr kern="1200">
        <a:solidFill>
          <a:schemeClr val="tx1"/>
        </a:solidFill>
        <a:latin typeface="Arial" pitchFamily="-102" charset="0"/>
        <a:ea typeface="Arial" pitchFamily="-102" charset="0"/>
        <a:cs typeface="Arial" pitchFamily="-102" charset="0"/>
      </a:defRPr>
    </a:lvl5pPr>
    <a:lvl6pPr marL="2286000" algn="l" defTabSz="457200" rtl="0" eaLnBrk="1" latinLnBrk="0" hangingPunct="1">
      <a:defRPr kern="1200">
        <a:solidFill>
          <a:schemeClr val="tx1"/>
        </a:solidFill>
        <a:latin typeface="Arial" pitchFamily="-102" charset="0"/>
        <a:ea typeface="Arial" pitchFamily="-102" charset="0"/>
        <a:cs typeface="Arial" pitchFamily="-102" charset="0"/>
      </a:defRPr>
    </a:lvl6pPr>
    <a:lvl7pPr marL="2743200" algn="l" defTabSz="457200" rtl="0" eaLnBrk="1" latinLnBrk="0" hangingPunct="1">
      <a:defRPr kern="1200">
        <a:solidFill>
          <a:schemeClr val="tx1"/>
        </a:solidFill>
        <a:latin typeface="Arial" pitchFamily="-102" charset="0"/>
        <a:ea typeface="Arial" pitchFamily="-102" charset="0"/>
        <a:cs typeface="Arial" pitchFamily="-102" charset="0"/>
      </a:defRPr>
    </a:lvl7pPr>
    <a:lvl8pPr marL="3200400" algn="l" defTabSz="457200" rtl="0" eaLnBrk="1" latinLnBrk="0" hangingPunct="1">
      <a:defRPr kern="1200">
        <a:solidFill>
          <a:schemeClr val="tx1"/>
        </a:solidFill>
        <a:latin typeface="Arial" pitchFamily="-102" charset="0"/>
        <a:ea typeface="Arial" pitchFamily="-102" charset="0"/>
        <a:cs typeface="Arial" pitchFamily="-102" charset="0"/>
      </a:defRPr>
    </a:lvl8pPr>
    <a:lvl9pPr marL="3657600" algn="l" defTabSz="457200" rtl="0" eaLnBrk="1" latinLnBrk="0" hangingPunct="1">
      <a:defRPr kern="1200">
        <a:solidFill>
          <a:schemeClr val="tx1"/>
        </a:solidFill>
        <a:latin typeface="Arial" pitchFamily="-102" charset="0"/>
        <a:ea typeface="Arial" pitchFamily="-102" charset="0"/>
        <a:cs typeface="Arial" pitchFamily="-102" charset="0"/>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78E1B4"/>
    <a:srgbClr val="FFFF66"/>
    <a:srgbClr val="FF96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1" autoAdjust="0"/>
    <p:restoredTop sz="82014" autoAdjust="0"/>
  </p:normalViewPr>
  <p:slideViewPr>
    <p:cSldViewPr>
      <p:cViewPr varScale="1">
        <p:scale>
          <a:sx n="148" d="100"/>
          <a:sy n="148" d="100"/>
        </p:scale>
        <p:origin x="656" y="184"/>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65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08413" y="0"/>
            <a:ext cx="2914650" cy="493713"/>
          </a:xfrm>
          <a:prstGeom prst="rect">
            <a:avLst/>
          </a:prstGeom>
        </p:spPr>
        <p:txBody>
          <a:bodyPr vert="horz" lIns="91440" tIns="45720" rIns="91440" bIns="45720" rtlCol="0"/>
          <a:lstStyle>
            <a:lvl1pPr algn="r">
              <a:defRPr sz="1200"/>
            </a:lvl1pPr>
          </a:lstStyle>
          <a:p>
            <a:fld id="{7EDE2877-BD95-1343-A552-BA2868463D4E}" type="datetimeFigureOut">
              <a:rPr lang="en-US" smtClean="0"/>
              <a:pPr/>
              <a:t>8/19/19</a:t>
            </a:fld>
            <a:endParaRPr lang="en-US" dirty="0"/>
          </a:p>
        </p:txBody>
      </p:sp>
      <p:sp>
        <p:nvSpPr>
          <p:cNvPr id="4" name="Slide Image Placeholder 3"/>
          <p:cNvSpPr>
            <a:spLocks noGrp="1" noRot="1" noChangeAspect="1"/>
          </p:cNvSpPr>
          <p:nvPr>
            <p:ph type="sldImg" idx="2"/>
          </p:nvPr>
        </p:nvSpPr>
        <p:spPr>
          <a:xfrm>
            <a:off x="403225" y="739775"/>
            <a:ext cx="5918200" cy="37004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100" y="4686300"/>
            <a:ext cx="5378450" cy="4440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013"/>
            <a:ext cx="2914650" cy="4937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08413" y="9371013"/>
            <a:ext cx="2914650" cy="493712"/>
          </a:xfrm>
          <a:prstGeom prst="rect">
            <a:avLst/>
          </a:prstGeom>
        </p:spPr>
        <p:txBody>
          <a:bodyPr vert="horz" lIns="91440" tIns="45720" rIns="91440" bIns="45720" rtlCol="0" anchor="b"/>
          <a:lstStyle>
            <a:lvl1pPr algn="r">
              <a:defRPr sz="1200"/>
            </a:lvl1pPr>
          </a:lstStyle>
          <a:p>
            <a:fld id="{3F6008AE-3493-5D48-A245-434CAFCA04E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F6008AE-3493-5D48-A245-434CAFCA04E8}" type="slidenum">
              <a:rPr lang="en-US" smtClean="0"/>
              <a:pPr/>
              <a:t>1</a:t>
            </a:fld>
            <a:endParaRPr lang="en-US" dirty="0"/>
          </a:p>
        </p:txBody>
      </p:sp>
    </p:spTree>
    <p:extLst>
      <p:ext uri="{BB962C8B-B14F-4D97-AF65-F5344CB8AC3E}">
        <p14:creationId xmlns:p14="http://schemas.microsoft.com/office/powerpoint/2010/main" val="96622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10</a:t>
            </a:fld>
            <a:endParaRPr lang="en-US" dirty="0"/>
          </a:p>
        </p:txBody>
      </p:sp>
    </p:spTree>
    <p:extLst>
      <p:ext uri="{BB962C8B-B14F-4D97-AF65-F5344CB8AC3E}">
        <p14:creationId xmlns:p14="http://schemas.microsoft.com/office/powerpoint/2010/main" val="280196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11</a:t>
            </a:fld>
            <a:endParaRPr lang="en-US" dirty="0"/>
          </a:p>
        </p:txBody>
      </p:sp>
    </p:spTree>
    <p:extLst>
      <p:ext uri="{BB962C8B-B14F-4D97-AF65-F5344CB8AC3E}">
        <p14:creationId xmlns:p14="http://schemas.microsoft.com/office/powerpoint/2010/main" val="3718594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12</a:t>
            </a:fld>
            <a:endParaRPr lang="en-US" dirty="0"/>
          </a:p>
        </p:txBody>
      </p:sp>
    </p:spTree>
    <p:extLst>
      <p:ext uri="{BB962C8B-B14F-4D97-AF65-F5344CB8AC3E}">
        <p14:creationId xmlns:p14="http://schemas.microsoft.com/office/powerpoint/2010/main" val="282132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13</a:t>
            </a:fld>
            <a:endParaRPr lang="en-US" dirty="0"/>
          </a:p>
        </p:txBody>
      </p:sp>
    </p:spTree>
    <p:extLst>
      <p:ext uri="{BB962C8B-B14F-4D97-AF65-F5344CB8AC3E}">
        <p14:creationId xmlns:p14="http://schemas.microsoft.com/office/powerpoint/2010/main" val="2760834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15</a:t>
            </a:fld>
            <a:endParaRPr lang="en-US" dirty="0"/>
          </a:p>
        </p:txBody>
      </p:sp>
    </p:spTree>
    <p:extLst>
      <p:ext uri="{BB962C8B-B14F-4D97-AF65-F5344CB8AC3E}">
        <p14:creationId xmlns:p14="http://schemas.microsoft.com/office/powerpoint/2010/main" val="3739463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17</a:t>
            </a:fld>
            <a:endParaRPr lang="en-US" dirty="0"/>
          </a:p>
        </p:txBody>
      </p:sp>
    </p:spTree>
    <p:extLst>
      <p:ext uri="{BB962C8B-B14F-4D97-AF65-F5344CB8AC3E}">
        <p14:creationId xmlns:p14="http://schemas.microsoft.com/office/powerpoint/2010/main" val="3900713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19</a:t>
            </a:fld>
            <a:endParaRPr lang="en-US" dirty="0"/>
          </a:p>
        </p:txBody>
      </p:sp>
    </p:spTree>
    <p:extLst>
      <p:ext uri="{BB962C8B-B14F-4D97-AF65-F5344CB8AC3E}">
        <p14:creationId xmlns:p14="http://schemas.microsoft.com/office/powerpoint/2010/main" val="119100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21</a:t>
            </a:fld>
            <a:endParaRPr lang="en-US" dirty="0"/>
          </a:p>
        </p:txBody>
      </p:sp>
    </p:spTree>
    <p:extLst>
      <p:ext uri="{BB962C8B-B14F-4D97-AF65-F5344CB8AC3E}">
        <p14:creationId xmlns:p14="http://schemas.microsoft.com/office/powerpoint/2010/main" val="221911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2</a:t>
            </a:fld>
            <a:endParaRPr lang="en-US" dirty="0"/>
          </a:p>
        </p:txBody>
      </p:sp>
    </p:spTree>
    <p:extLst>
      <p:ext uri="{BB962C8B-B14F-4D97-AF65-F5344CB8AC3E}">
        <p14:creationId xmlns:p14="http://schemas.microsoft.com/office/powerpoint/2010/main" val="351923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3</a:t>
            </a:fld>
            <a:endParaRPr lang="en-US" dirty="0"/>
          </a:p>
        </p:txBody>
      </p:sp>
    </p:spTree>
    <p:extLst>
      <p:ext uri="{BB962C8B-B14F-4D97-AF65-F5344CB8AC3E}">
        <p14:creationId xmlns:p14="http://schemas.microsoft.com/office/powerpoint/2010/main" val="243751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4</a:t>
            </a:fld>
            <a:endParaRPr lang="en-US" dirty="0"/>
          </a:p>
        </p:txBody>
      </p:sp>
    </p:spTree>
    <p:extLst>
      <p:ext uri="{BB962C8B-B14F-4D97-AF65-F5344CB8AC3E}">
        <p14:creationId xmlns:p14="http://schemas.microsoft.com/office/powerpoint/2010/main" val="250294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5</a:t>
            </a:fld>
            <a:endParaRPr lang="en-US" dirty="0"/>
          </a:p>
        </p:txBody>
      </p:sp>
    </p:spTree>
    <p:extLst>
      <p:ext uri="{BB962C8B-B14F-4D97-AF65-F5344CB8AC3E}">
        <p14:creationId xmlns:p14="http://schemas.microsoft.com/office/powerpoint/2010/main" val="58096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6</a:t>
            </a:fld>
            <a:endParaRPr lang="en-US" dirty="0"/>
          </a:p>
        </p:txBody>
      </p:sp>
    </p:spTree>
    <p:extLst>
      <p:ext uri="{BB962C8B-B14F-4D97-AF65-F5344CB8AC3E}">
        <p14:creationId xmlns:p14="http://schemas.microsoft.com/office/powerpoint/2010/main" val="2758323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7</a:t>
            </a:fld>
            <a:endParaRPr lang="en-US" dirty="0"/>
          </a:p>
        </p:txBody>
      </p:sp>
    </p:spTree>
    <p:extLst>
      <p:ext uri="{BB962C8B-B14F-4D97-AF65-F5344CB8AC3E}">
        <p14:creationId xmlns:p14="http://schemas.microsoft.com/office/powerpoint/2010/main" val="362252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8</a:t>
            </a:fld>
            <a:endParaRPr lang="en-US" dirty="0"/>
          </a:p>
        </p:txBody>
      </p:sp>
    </p:spTree>
    <p:extLst>
      <p:ext uri="{BB962C8B-B14F-4D97-AF65-F5344CB8AC3E}">
        <p14:creationId xmlns:p14="http://schemas.microsoft.com/office/powerpoint/2010/main" val="137039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6008AE-3493-5D48-A245-434CAFCA04E8}" type="slidenum">
              <a:rPr lang="en-US" smtClean="0"/>
              <a:pPr/>
              <a:t>9</a:t>
            </a:fld>
            <a:endParaRPr lang="en-US" dirty="0"/>
          </a:p>
        </p:txBody>
      </p:sp>
    </p:spTree>
    <p:extLst>
      <p:ext uri="{BB962C8B-B14F-4D97-AF65-F5344CB8AC3E}">
        <p14:creationId xmlns:p14="http://schemas.microsoft.com/office/powerpoint/2010/main" val="3962065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4A6EF6CD-5A05-AD49-B453-FBC4F6F6C8B0}" type="slidenum">
              <a:rPr lang="en-AU"/>
              <a:pPr>
                <a:defRPr/>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AD686B7-1218-2B4E-BF52-FE29B0DD9F24}" type="slidenum">
              <a:rPr lang="en-AU"/>
              <a:pPr>
                <a:defRPr/>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0908E64-6402-D945-8D5A-2A600D887B38}" type="slidenum">
              <a:rPr lang="en-AU"/>
              <a:pPr>
                <a:defRPr/>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8EF7596F-CC43-3D4E-BDDF-B35BA1640C15}" type="slidenum">
              <a:rPr lang="en-AU"/>
              <a:pPr>
                <a:defRPr/>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2ED6E1C-AFDE-7C44-81F1-DA6F2762B460}" type="slidenum">
              <a:rPr lang="en-AU"/>
              <a:pPr>
                <a:defRPr/>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CE9C4E8D-7F34-0E4E-B530-8998D6EAF250}" type="slidenum">
              <a:rPr lang="en-AU"/>
              <a:pPr>
                <a:defRPr/>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9" name="Rectangle 6"/>
          <p:cNvSpPr>
            <a:spLocks noGrp="1" noChangeArrowheads="1"/>
          </p:cNvSpPr>
          <p:nvPr>
            <p:ph type="sldNum" sz="quarter" idx="12"/>
          </p:nvPr>
        </p:nvSpPr>
        <p:spPr>
          <a:ln/>
        </p:spPr>
        <p:txBody>
          <a:bodyPr/>
          <a:lstStyle>
            <a:lvl1pPr>
              <a:defRPr/>
            </a:lvl1pPr>
          </a:lstStyle>
          <a:p>
            <a:pPr>
              <a:defRPr/>
            </a:pPr>
            <a:fld id="{99D13D45-15DE-0B4F-AE48-A428CF08051C}" type="slidenum">
              <a:rPr lang="en-AU"/>
              <a:pPr>
                <a:defRPr/>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a:ln/>
        </p:spPr>
        <p:txBody>
          <a:bodyPr/>
          <a:lstStyle>
            <a:lvl1pPr>
              <a:defRPr/>
            </a:lvl1pPr>
          </a:lstStyle>
          <a:p>
            <a:pPr>
              <a:defRPr/>
            </a:pPr>
            <a:fld id="{0D05FB2D-7AD0-0C46-9D56-1F21D58EE3A4}" type="slidenum">
              <a:rPr lang="en-AU"/>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4" name="Rectangle 6"/>
          <p:cNvSpPr>
            <a:spLocks noGrp="1" noChangeArrowheads="1"/>
          </p:cNvSpPr>
          <p:nvPr>
            <p:ph type="sldNum" sz="quarter" idx="12"/>
          </p:nvPr>
        </p:nvSpPr>
        <p:spPr>
          <a:ln/>
        </p:spPr>
        <p:txBody>
          <a:bodyPr/>
          <a:lstStyle>
            <a:lvl1pPr>
              <a:defRPr/>
            </a:lvl1pPr>
          </a:lstStyle>
          <a:p>
            <a:pPr>
              <a:defRPr/>
            </a:pPr>
            <a:fld id="{3CE1F094-7F9F-E94D-A8E9-4611D1C305D6}" type="slidenum">
              <a:rPr lang="en-AU"/>
              <a:pPr>
                <a:defRPr/>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BD7EC3E1-6F08-2D4D-81E1-165613FF145F}" type="slidenum">
              <a:rPr lang="en-AU"/>
              <a:pPr>
                <a:defRPr/>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7" name="Rectangle 6"/>
          <p:cNvSpPr>
            <a:spLocks noGrp="1" noChangeArrowheads="1"/>
          </p:cNvSpPr>
          <p:nvPr>
            <p:ph type="sldNum" sz="quarter" idx="12"/>
          </p:nvPr>
        </p:nvSpPr>
        <p:spPr>
          <a:ln/>
        </p:spPr>
        <p:txBody>
          <a:bodyPr/>
          <a:lstStyle>
            <a:lvl1pPr>
              <a:defRPr/>
            </a:lvl1pPr>
          </a:lstStyle>
          <a:p>
            <a:pPr>
              <a:defRPr/>
            </a:pPr>
            <a:fld id="{D200F1C7-C8AA-6447-B063-AB7C7FA3A957}" type="slidenum">
              <a:rPr lang="en-AU"/>
              <a:pPr>
                <a:defRPr/>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2" charset="0"/>
                <a:ea typeface="Arial" pitchFamily="-102" charset="0"/>
                <a:cs typeface="Arial" pitchFamily="-102" charset="0"/>
              </a:defRPr>
            </a:lvl1pPr>
          </a:lstStyle>
          <a:p>
            <a:pPr>
              <a:defRPr/>
            </a:pPr>
            <a:endParaRPr lang="en-AU" dirty="0"/>
          </a:p>
        </p:txBody>
      </p:sp>
      <p:sp>
        <p:nvSpPr>
          <p:cNvPr id="1029" name="Rectangle 5"/>
          <p:cNvSpPr>
            <a:spLocks noGrp="1" noChangeArrowheads="1"/>
          </p:cNvSpPr>
          <p:nvPr>
            <p:ph type="ftr" sz="quarter" idx="3"/>
          </p:nvPr>
        </p:nvSpPr>
        <p:spPr bwMode="auto">
          <a:xfrm>
            <a:off x="3124200" y="5203825"/>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2" charset="0"/>
                <a:ea typeface="Arial" pitchFamily="-102" charset="0"/>
                <a:cs typeface="Arial" pitchFamily="-102" charset="0"/>
              </a:defRPr>
            </a:lvl1pPr>
          </a:lstStyle>
          <a:p>
            <a:pPr>
              <a:defRPr/>
            </a:pPr>
            <a:endParaRPr lang="en-AU" dirty="0"/>
          </a:p>
        </p:txBody>
      </p:sp>
      <p:sp>
        <p:nvSpPr>
          <p:cNvPr id="1030" name="Rectangle 6"/>
          <p:cNvSpPr>
            <a:spLocks noGrp="1" noChangeArrowheads="1"/>
          </p:cNvSpPr>
          <p:nvPr>
            <p:ph type="sldNum" sz="quarter" idx="4"/>
          </p:nvPr>
        </p:nvSpPr>
        <p:spPr bwMode="auto">
          <a:xfrm>
            <a:off x="6553200" y="52038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2" charset="0"/>
                <a:ea typeface="Arial" pitchFamily="-102" charset="0"/>
                <a:cs typeface="Arial" pitchFamily="-102" charset="0"/>
              </a:defRPr>
            </a:lvl1pPr>
          </a:lstStyle>
          <a:p>
            <a:pPr>
              <a:defRPr/>
            </a:pPr>
            <a:fld id="{E3E1DF86-46F4-9A4D-8002-DFA2F827E7C5}" type="slidenum">
              <a:rPr lang="en-AU"/>
              <a:pPr>
                <a:defRPr/>
              </a:pPr>
              <a:t>‹#›</a:t>
            </a:fld>
            <a:endParaRPr lang="en-AU" dirty="0"/>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2pPr>
      <a:lvl3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3pPr>
      <a:lvl4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4pPr>
      <a:lvl5pPr algn="ctr" rtl="0" eaLnBrk="0" fontAlgn="base" hangingPunct="0">
        <a:spcBef>
          <a:spcPct val="0"/>
        </a:spcBef>
        <a:spcAft>
          <a:spcPct val="0"/>
        </a:spcAft>
        <a:defRPr sz="4400">
          <a:solidFill>
            <a:schemeClr val="tx2"/>
          </a:solidFill>
          <a:latin typeface="Arial" pitchFamily="-102" charset="0"/>
          <a:ea typeface="Arial" pitchFamily="-102" charset="0"/>
          <a:cs typeface="Arial" pitchFamily="-102" charset="0"/>
        </a:defRPr>
      </a:lvl5pPr>
      <a:lvl6pPr marL="4572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6pPr>
      <a:lvl7pPr marL="9144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7pPr>
      <a:lvl8pPr marL="13716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8pPr>
      <a:lvl9pPr marL="1828800" algn="ctr" rtl="0" fontAlgn="base">
        <a:spcBef>
          <a:spcPct val="0"/>
        </a:spcBef>
        <a:spcAft>
          <a:spcPct val="0"/>
        </a:spcAft>
        <a:defRPr sz="4400">
          <a:solidFill>
            <a:schemeClr val="tx2"/>
          </a:solidFill>
          <a:latin typeface="Arial" pitchFamily="-102" charset="0"/>
          <a:ea typeface="Arial" pitchFamily="-102" charset="0"/>
          <a:cs typeface="Arial" pitchFamily="-10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481236"/>
            <a:ext cx="9144000" cy="40992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AU" sz="4400" kern="0" dirty="0">
                <a:solidFill>
                  <a:srgbClr val="FFFF00"/>
                </a:solidFill>
                <a:latin typeface="+mn-lt"/>
                <a:ea typeface="+mn-ea"/>
                <a:cs typeface="+mn-cs"/>
              </a:rPr>
              <a:t>Mark </a:t>
            </a:r>
            <a:r>
              <a:rPr lang="en-US" sz="4400" kern="0" dirty="0">
                <a:solidFill>
                  <a:srgbClr val="FFFF00"/>
                </a:solidFill>
                <a:latin typeface="+mn-lt"/>
                <a:ea typeface="+mn-ea"/>
                <a:cs typeface="+mn-cs"/>
              </a:rPr>
              <a:t>13</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a:solidFill>
                <a:srgbClr val="FFFF00"/>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AU" sz="4400" kern="0" dirty="0">
              <a:solidFill>
                <a:srgbClr val="FFFF00"/>
              </a:solidFill>
              <a:latin typeface="+mn-lt"/>
              <a:ea typeface="+mn-ea"/>
              <a:cs typeface="+mn-cs"/>
            </a:endParaRPr>
          </a:p>
        </p:txBody>
      </p:sp>
    </p:spTree>
    <p:extLst>
      <p:ext uri="{BB962C8B-B14F-4D97-AF65-F5344CB8AC3E}">
        <p14:creationId xmlns:p14="http://schemas.microsoft.com/office/powerpoint/2010/main" val="1058274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94786B-E947-CC4E-A5E7-CAF58315D230}"/>
              </a:ext>
            </a:extLst>
          </p:cNvPr>
          <p:cNvSpPr txBox="1"/>
          <p:nvPr/>
        </p:nvSpPr>
        <p:spPr>
          <a:xfrm>
            <a:off x="0" y="16069"/>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God’s vision for the Temple – a house of prayer for all nations.</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But the place for foreigners became a place of greed and commerce.</a:t>
            </a:r>
            <a:endParaRPr lang="en-AU" sz="2400" u="sng"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3026DB-7D1F-3344-88BE-6BE52B9EBC9A}"/>
              </a:ext>
            </a:extLst>
          </p:cNvPr>
          <p:cNvSpPr txBox="1"/>
          <p:nvPr/>
        </p:nvSpPr>
        <p:spPr>
          <a:xfrm>
            <a:off x="35496" y="769268"/>
            <a:ext cx="9073008" cy="1200329"/>
          </a:xfrm>
          <a:prstGeom prst="rect">
            <a:avLst/>
          </a:prstGeom>
          <a:noFill/>
          <a:ln>
            <a:solidFill>
              <a:srgbClr val="FFFF00"/>
            </a:solidFill>
          </a:ln>
        </p:spPr>
        <p:txBody>
          <a:bodyPr wrap="square" rtlCol="0">
            <a:spAutoFit/>
          </a:bodyPr>
          <a:lstStyle/>
          <a:p>
            <a:pPr marL="7938" indent="-7938"/>
            <a:r>
              <a:rPr lang="en-AU" sz="2400" dirty="0">
                <a:solidFill>
                  <a:srgbClr val="FFFF00"/>
                </a:solidFill>
                <a:latin typeface="Times New Roman" panose="02020603050405020304" pitchFamily="18" charset="0"/>
                <a:cs typeface="Times New Roman" panose="02020603050405020304" pitchFamily="18" charset="0"/>
              </a:rPr>
              <a:t>A den of robbers:  Points to Jeremiah 7 -  A warning against having a false sense of security that religious observance would make them right before God, when they continued in their injustice and wrong doing</a:t>
            </a:r>
          </a:p>
        </p:txBody>
      </p:sp>
      <p:sp>
        <p:nvSpPr>
          <p:cNvPr id="6" name="TextBox 5">
            <a:extLst>
              <a:ext uri="{FF2B5EF4-FFF2-40B4-BE49-F238E27FC236}">
                <a16:creationId xmlns:a16="http://schemas.microsoft.com/office/drawing/2014/main" id="{2A065F20-9BAB-E64A-93D8-E459A6A6E8B8}"/>
              </a:ext>
            </a:extLst>
          </p:cNvPr>
          <p:cNvSpPr txBox="1"/>
          <p:nvPr/>
        </p:nvSpPr>
        <p:spPr>
          <a:xfrm>
            <a:off x="755576" y="1995698"/>
            <a:ext cx="8388424" cy="1200329"/>
          </a:xfrm>
          <a:prstGeom prst="rect">
            <a:avLst/>
          </a:prstGeom>
          <a:noFill/>
          <a:ln>
            <a:solidFill>
              <a:schemeClr val="bg1"/>
            </a:solidFill>
          </a:ln>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Shiloh – 1</a:t>
            </a:r>
            <a:r>
              <a:rPr lang="en-AU" sz="2400" baseline="30000" dirty="0">
                <a:solidFill>
                  <a:schemeClr val="bg1"/>
                </a:solidFill>
                <a:latin typeface="Times New Roman" panose="02020603050405020304" pitchFamily="18" charset="0"/>
                <a:cs typeface="Times New Roman" panose="02020603050405020304" pitchFamily="18" charset="0"/>
              </a:rPr>
              <a:t>st</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Jerusalem (Solomon’s temple) 2</a:t>
            </a:r>
            <a:r>
              <a:rPr lang="en-AU" sz="2400" baseline="30000" dirty="0">
                <a:solidFill>
                  <a:schemeClr val="bg1"/>
                </a:solidFill>
                <a:latin typeface="Times New Roman" panose="02020603050405020304" pitchFamily="18" charset="0"/>
                <a:cs typeface="Times New Roman" panose="02020603050405020304" pitchFamily="18" charset="0"/>
              </a:rPr>
              <a:t>nd</a:t>
            </a:r>
            <a:r>
              <a:rPr lang="en-AU" sz="2400" dirty="0">
                <a:solidFill>
                  <a:schemeClr val="bg1"/>
                </a:solidFill>
                <a:latin typeface="Times New Roman" panose="02020603050405020304" pitchFamily="18" charset="0"/>
                <a:cs typeface="Times New Roman" panose="02020603050405020304" pitchFamily="18" charset="0"/>
              </a:rPr>
              <a:t> religious capital – destroyed</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(Herod’s temple) 3</a:t>
            </a:r>
            <a:r>
              <a:rPr lang="en-AU" sz="2400" baseline="30000" dirty="0">
                <a:solidFill>
                  <a:schemeClr val="bg1"/>
                </a:solidFill>
                <a:latin typeface="Times New Roman" panose="02020603050405020304" pitchFamily="18" charset="0"/>
                <a:cs typeface="Times New Roman" panose="02020603050405020304" pitchFamily="18" charset="0"/>
              </a:rPr>
              <a:t>rd</a:t>
            </a:r>
            <a:r>
              <a:rPr lang="en-AU" sz="2400" dirty="0">
                <a:solidFill>
                  <a:schemeClr val="bg1"/>
                </a:solidFill>
                <a:latin typeface="Times New Roman" panose="02020603050405020304" pitchFamily="18" charset="0"/>
                <a:cs typeface="Times New Roman" panose="02020603050405020304" pitchFamily="18" charset="0"/>
              </a:rPr>
              <a:t> religious capital – will be destroyed 70AD</a:t>
            </a:r>
          </a:p>
        </p:txBody>
      </p:sp>
      <p:sp>
        <p:nvSpPr>
          <p:cNvPr id="2" name="TextBox 1">
            <a:extLst>
              <a:ext uri="{FF2B5EF4-FFF2-40B4-BE49-F238E27FC236}">
                <a16:creationId xmlns:a16="http://schemas.microsoft.com/office/drawing/2014/main" id="{37318A31-F69B-5948-9BF3-28343919081E}"/>
              </a:ext>
            </a:extLst>
          </p:cNvPr>
          <p:cNvSpPr txBox="1"/>
          <p:nvPr/>
        </p:nvSpPr>
        <p:spPr>
          <a:xfrm>
            <a:off x="755576" y="3361556"/>
            <a:ext cx="8640960" cy="461665"/>
          </a:xfrm>
          <a:prstGeom prst="rect">
            <a:avLst/>
          </a:prstGeom>
          <a:noFill/>
        </p:spPr>
        <p:txBody>
          <a:bodyPr wrap="square" rtlCol="0">
            <a:spAutoFit/>
          </a:bodyPr>
          <a:lstStyle/>
          <a:p>
            <a:r>
              <a:rPr lang="en-AU" sz="2400" b="1" u="sng" dirty="0">
                <a:solidFill>
                  <a:srgbClr val="FFFF00"/>
                </a:solidFill>
                <a:latin typeface="Times New Roman" panose="02020603050405020304" pitchFamily="18" charset="0"/>
                <a:cs typeface="Times New Roman" panose="02020603050405020304" pitchFamily="18" charset="0"/>
              </a:rPr>
              <a:t>A warning against fruitless religion / fruitless faith</a:t>
            </a:r>
          </a:p>
        </p:txBody>
      </p:sp>
      <p:sp>
        <p:nvSpPr>
          <p:cNvPr id="8" name="TextBox 7">
            <a:extLst>
              <a:ext uri="{FF2B5EF4-FFF2-40B4-BE49-F238E27FC236}">
                <a16:creationId xmlns:a16="http://schemas.microsoft.com/office/drawing/2014/main" id="{878D7EAD-72DD-434D-AEB3-B95D4133E473}"/>
              </a:ext>
            </a:extLst>
          </p:cNvPr>
          <p:cNvSpPr txBox="1"/>
          <p:nvPr/>
        </p:nvSpPr>
        <p:spPr>
          <a:xfrm>
            <a:off x="0" y="3767938"/>
            <a:ext cx="9144000" cy="1200329"/>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Called to bear fruit of righteousness / fruit of the Spirit</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God hates empty / fruitless religion &amp; fruitless faith</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Faith without works is dead</a:t>
            </a:r>
          </a:p>
        </p:txBody>
      </p:sp>
      <p:sp>
        <p:nvSpPr>
          <p:cNvPr id="4" name="TextBox 3">
            <a:extLst>
              <a:ext uri="{FF2B5EF4-FFF2-40B4-BE49-F238E27FC236}">
                <a16:creationId xmlns:a16="http://schemas.microsoft.com/office/drawing/2014/main" id="{062BC9DC-BA7D-6843-BB4B-C8B1EF07538B}"/>
              </a:ext>
            </a:extLst>
          </p:cNvPr>
          <p:cNvSpPr txBox="1"/>
          <p:nvPr/>
        </p:nvSpPr>
        <p:spPr>
          <a:xfrm>
            <a:off x="35496" y="4968267"/>
            <a:ext cx="9108504" cy="523220"/>
          </a:xfrm>
          <a:prstGeom prst="rect">
            <a:avLst/>
          </a:prstGeom>
          <a:noFill/>
        </p:spPr>
        <p:txBody>
          <a:bodyPr wrap="square" rtlCol="0">
            <a:spAutoFit/>
          </a:bodyPr>
          <a:lstStyle/>
          <a:p>
            <a:pPr algn="ctr"/>
            <a:r>
              <a:rPr lang="en-AU" sz="2800" dirty="0">
                <a:solidFill>
                  <a:srgbClr val="FFFF00"/>
                </a:solidFill>
                <a:latin typeface="Times New Roman" panose="02020603050405020304" pitchFamily="18" charset="0"/>
                <a:cs typeface="Times New Roman" panose="02020603050405020304" pitchFamily="18" charset="0"/>
              </a:rPr>
              <a:t>Being a disciple of Jesus, is a life of fruitful faith</a:t>
            </a:r>
          </a:p>
        </p:txBody>
      </p:sp>
    </p:spTree>
    <p:extLst>
      <p:ext uri="{BB962C8B-B14F-4D97-AF65-F5344CB8AC3E}">
        <p14:creationId xmlns:p14="http://schemas.microsoft.com/office/powerpoint/2010/main" val="366708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D363E-3E1B-BD4D-A0B1-1D6097E023F3}"/>
              </a:ext>
            </a:extLst>
          </p:cNvPr>
          <p:cNvPicPr>
            <a:picLocks noChangeAspect="1"/>
          </p:cNvPicPr>
          <p:nvPr/>
        </p:nvPicPr>
        <p:blipFill>
          <a:blip r:embed="rId3"/>
          <a:stretch>
            <a:fillRect/>
          </a:stretch>
        </p:blipFill>
        <p:spPr>
          <a:xfrm>
            <a:off x="1714500" y="0"/>
            <a:ext cx="5715000" cy="5715000"/>
          </a:xfrm>
          <a:prstGeom prst="rect">
            <a:avLst/>
          </a:prstGeom>
        </p:spPr>
      </p:pic>
    </p:spTree>
    <p:extLst>
      <p:ext uri="{BB962C8B-B14F-4D97-AF65-F5344CB8AC3E}">
        <p14:creationId xmlns:p14="http://schemas.microsoft.com/office/powerpoint/2010/main" val="300725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1115616" y="17273"/>
            <a:ext cx="3672408"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 !!!</a:t>
            </a:r>
          </a:p>
        </p:txBody>
      </p:sp>
      <p:sp>
        <p:nvSpPr>
          <p:cNvPr id="10" name="TextBox 9">
            <a:extLst>
              <a:ext uri="{FF2B5EF4-FFF2-40B4-BE49-F238E27FC236}">
                <a16:creationId xmlns:a16="http://schemas.microsoft.com/office/drawing/2014/main" id="{8E3EC288-7D8B-8741-BF53-9D333CAB825F}"/>
              </a:ext>
            </a:extLst>
          </p:cNvPr>
          <p:cNvSpPr txBox="1"/>
          <p:nvPr/>
        </p:nvSpPr>
        <p:spPr>
          <a:xfrm>
            <a:off x="52325" y="2289913"/>
            <a:ext cx="9037758" cy="2462213"/>
          </a:xfrm>
          <a:prstGeom prst="rect">
            <a:avLst/>
          </a:prstGeom>
          <a:noFill/>
          <a:ln w="15875">
            <a:solidFill>
              <a:schemeClr val="bg1"/>
            </a:solidFill>
          </a:ln>
        </p:spPr>
        <p:txBody>
          <a:bodyPr wrap="square" rtlCol="0">
            <a:spAutoFit/>
          </a:bodyPr>
          <a:lstStyle/>
          <a:p>
            <a:pPr algn="ctr"/>
            <a:r>
              <a:rPr lang="en-AU" sz="2200" b="1" dirty="0">
                <a:solidFill>
                  <a:srgbClr val="FFFF00"/>
                </a:solidFill>
                <a:latin typeface="Times New Roman" panose="02020603050405020304" pitchFamily="18" charset="0"/>
                <a:cs typeface="Times New Roman" panose="02020603050405020304" pitchFamily="18" charset="0"/>
              </a:rPr>
              <a:t>Chapters 11, 12 &amp; 13 are the key and application for each other</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What God is looking for in His Disciples – the fruit of righteousness:</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God with our whole being</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Knowing Jesus Christ as Lord</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our neighbour as </a:t>
            </a:r>
            <a:r>
              <a:rPr lang="en-AU" sz="2200" dirty="0" err="1">
                <a:solidFill>
                  <a:srgbClr val="FFFF00"/>
                </a:solidFill>
                <a:latin typeface="Times New Roman" panose="02020603050405020304" pitchFamily="18" charset="0"/>
                <a:cs typeface="Times New Roman" panose="02020603050405020304" pitchFamily="18" charset="0"/>
              </a:rPr>
              <a:t>ourself</a:t>
            </a:r>
            <a:endParaRPr lang="en-AU" sz="2200" dirty="0">
              <a:solidFill>
                <a:srgbClr val="FFFF00"/>
              </a:solidFill>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Example of “den of robbers” – showy religion without fruit of righteousness</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The Fig tree:  The temple was all show with no fruit.  It will be destroyed.</a:t>
            </a:r>
          </a:p>
        </p:txBody>
      </p:sp>
      <p:sp>
        <p:nvSpPr>
          <p:cNvPr id="13" name="Text Box 4">
            <a:extLst>
              <a:ext uri="{FF2B5EF4-FFF2-40B4-BE49-F238E27FC236}">
                <a16:creationId xmlns:a16="http://schemas.microsoft.com/office/drawing/2014/main" id="{7E24CE34-D867-A448-9BC5-FD102425E8C2}"/>
              </a:ext>
            </a:extLst>
          </p:cNvPr>
          <p:cNvSpPr txBox="1">
            <a:spLocks noChangeArrowheads="1"/>
          </p:cNvSpPr>
          <p:nvPr/>
        </p:nvSpPr>
        <p:spPr bwMode="auto">
          <a:xfrm>
            <a:off x="52325" y="456507"/>
            <a:ext cx="8984171" cy="1760867"/>
          </a:xfrm>
          <a:prstGeom prst="rect">
            <a:avLst/>
          </a:prstGeom>
          <a:solidFill>
            <a:schemeClr val="bg1"/>
          </a:solidFill>
          <a:ln w="9525">
            <a:noFill/>
            <a:miter lim="800000"/>
            <a:headEnd/>
            <a:tailEnd/>
          </a:ln>
        </p:spPr>
        <p:txBody>
          <a:bodyPr wrap="square">
            <a:prstTxWarp prst="textNoShape">
              <a:avLst/>
            </a:prstTxWarp>
            <a:spAutoFit/>
          </a:bodyPr>
          <a:lstStyle/>
          <a:p>
            <a:pPr>
              <a:lnSpc>
                <a:spcPct val="115000"/>
              </a:lnSpc>
              <a:spcAft>
                <a:spcPts val="0"/>
              </a:spcAft>
            </a:pPr>
            <a:r>
              <a:rPr lang="en-AU" sz="2400" b="1" dirty="0">
                <a:latin typeface="Times New Roman" panose="02020603050405020304" pitchFamily="18" charset="0"/>
                <a:ea typeface="Arial" panose="020B0604020202020204" pitchFamily="34" charset="0"/>
              </a:rPr>
              <a:t>13 </a:t>
            </a:r>
            <a:r>
              <a:rPr lang="en-AU" sz="2400" dirty="0">
                <a:latin typeface="Times New Roman" panose="02020603050405020304" pitchFamily="18" charset="0"/>
                <a:ea typeface="Arial" panose="020B0604020202020204" pitchFamily="34" charset="0"/>
              </a:rPr>
              <a:t>And as he came out of the temple, one of his disciples said to him, “Look, Teacher, what wonderful stones and what wonderful buildings!”  </a:t>
            </a:r>
            <a:r>
              <a:rPr lang="en-AU" sz="2400" b="1" baseline="30000" dirty="0">
                <a:latin typeface="Times New Roman" panose="02020603050405020304" pitchFamily="18" charset="0"/>
                <a:ea typeface="Arial" panose="020B0604020202020204" pitchFamily="34" charset="0"/>
              </a:rPr>
              <a:t>2 </a:t>
            </a:r>
            <a:r>
              <a:rPr lang="en-AU" sz="2400" dirty="0">
                <a:latin typeface="Times New Roman" panose="02020603050405020304" pitchFamily="18" charset="0"/>
                <a:ea typeface="Arial" panose="020B0604020202020204" pitchFamily="34" charset="0"/>
              </a:rPr>
              <a:t>And Jesus said to him, </a:t>
            </a:r>
            <a:r>
              <a:rPr lang="en-AU" sz="2400" dirty="0">
                <a:solidFill>
                  <a:srgbClr val="FF0000"/>
                </a:solidFill>
                <a:latin typeface="Times New Roman" panose="02020603050405020304" pitchFamily="18" charset="0"/>
                <a:ea typeface="Arial" panose="020B0604020202020204" pitchFamily="34" charset="0"/>
              </a:rPr>
              <a:t>“Do you see these great buildings?  There will not be left here one stone upon another that will not be thrown down.”</a:t>
            </a:r>
            <a:r>
              <a:rPr lang="en-AU" sz="2400" dirty="0"/>
              <a:t> </a:t>
            </a:r>
            <a:endParaRPr lang="en-GB" sz="2400" dirty="0">
              <a:solidFill>
                <a:schemeClr val="bg1"/>
              </a:solidFill>
              <a:effectLst/>
              <a:latin typeface="Comic Sans MS" panose="030F0902030302020204" pitchFamily="66" charset="0"/>
              <a:ea typeface="Times New Roman" charset="0"/>
              <a:cs typeface="Times New Roman" charset="0"/>
            </a:endParaRPr>
          </a:p>
        </p:txBody>
      </p:sp>
      <p:sp>
        <p:nvSpPr>
          <p:cNvPr id="2" name="Right Brace 1">
            <a:extLst>
              <a:ext uri="{FF2B5EF4-FFF2-40B4-BE49-F238E27FC236}">
                <a16:creationId xmlns:a16="http://schemas.microsoft.com/office/drawing/2014/main" id="{668AE204-AA6D-E74C-84C0-E6A537F48289}"/>
              </a:ext>
            </a:extLst>
          </p:cNvPr>
          <p:cNvSpPr/>
          <p:nvPr/>
        </p:nvSpPr>
        <p:spPr>
          <a:xfrm>
            <a:off x="4788024" y="3088971"/>
            <a:ext cx="504056" cy="864096"/>
          </a:xfrm>
          <a:prstGeom prst="rightBrace">
            <a:avLst>
              <a:gd name="adj1" fmla="val 8333"/>
              <a:gd name="adj2" fmla="val 508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3DB78C7-8A66-8C42-92A3-78238117F80E}"/>
              </a:ext>
            </a:extLst>
          </p:cNvPr>
          <p:cNvSpPr txBox="1"/>
          <p:nvPr/>
        </p:nvSpPr>
        <p:spPr>
          <a:xfrm>
            <a:off x="5292080" y="3119705"/>
            <a:ext cx="2664296" cy="830997"/>
          </a:xfrm>
          <a:prstGeom prst="rect">
            <a:avLst/>
          </a:prstGeom>
          <a:noFill/>
        </p:spPr>
        <p:txBody>
          <a:bodyPr wrap="square" rtlCol="0">
            <a:spAutoFit/>
          </a:bodyPr>
          <a:lstStyle/>
          <a:p>
            <a:r>
              <a:rPr lang="en-AU" sz="2400" dirty="0">
                <a:solidFill>
                  <a:schemeClr val="accent5"/>
                </a:solidFill>
              </a:rPr>
              <a:t>The application for Chapter 13</a:t>
            </a:r>
          </a:p>
        </p:txBody>
      </p:sp>
    </p:spTree>
    <p:extLst>
      <p:ext uri="{BB962C8B-B14F-4D97-AF65-F5344CB8AC3E}">
        <p14:creationId xmlns:p14="http://schemas.microsoft.com/office/powerpoint/2010/main" val="317992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5393746" y="1298328"/>
            <a:ext cx="252028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 !!!)</a:t>
            </a:r>
          </a:p>
        </p:txBody>
      </p:sp>
      <p:sp>
        <p:nvSpPr>
          <p:cNvPr id="10" name="TextBox 9">
            <a:extLst>
              <a:ext uri="{FF2B5EF4-FFF2-40B4-BE49-F238E27FC236}">
                <a16:creationId xmlns:a16="http://schemas.microsoft.com/office/drawing/2014/main" id="{8E3EC288-7D8B-8741-BF53-9D333CAB825F}"/>
              </a:ext>
            </a:extLst>
          </p:cNvPr>
          <p:cNvSpPr txBox="1"/>
          <p:nvPr/>
        </p:nvSpPr>
        <p:spPr>
          <a:xfrm>
            <a:off x="53121" y="16287"/>
            <a:ext cx="9037758" cy="2462213"/>
          </a:xfrm>
          <a:prstGeom prst="rect">
            <a:avLst/>
          </a:prstGeom>
          <a:noFill/>
          <a:ln w="15875">
            <a:solidFill>
              <a:schemeClr val="bg1"/>
            </a:solidFill>
          </a:ln>
        </p:spPr>
        <p:txBody>
          <a:bodyPr wrap="square" rtlCol="0">
            <a:spAutoFit/>
          </a:bodyPr>
          <a:lstStyle/>
          <a:p>
            <a:pPr algn="ctr"/>
            <a:r>
              <a:rPr lang="en-AU" sz="2200" b="1" dirty="0">
                <a:solidFill>
                  <a:srgbClr val="FFFF00"/>
                </a:solidFill>
                <a:latin typeface="Times New Roman" panose="02020603050405020304" pitchFamily="18" charset="0"/>
                <a:cs typeface="Times New Roman" panose="02020603050405020304" pitchFamily="18" charset="0"/>
              </a:rPr>
              <a:t>Chapters 11, 12 &amp; 13 are the key and application for each other</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What God is looking for in His Disciples – the fruit of righteousness:</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God with our whole being</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Knowing Jesus Christ as Lord</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our neighbour as </a:t>
            </a:r>
            <a:r>
              <a:rPr lang="en-AU" sz="2200" dirty="0" err="1">
                <a:solidFill>
                  <a:srgbClr val="FFFF00"/>
                </a:solidFill>
                <a:latin typeface="Times New Roman" panose="02020603050405020304" pitchFamily="18" charset="0"/>
                <a:cs typeface="Times New Roman" panose="02020603050405020304" pitchFamily="18" charset="0"/>
              </a:rPr>
              <a:t>ourself</a:t>
            </a:r>
            <a:r>
              <a:rPr lang="en-AU" sz="2200" dirty="0">
                <a:solidFill>
                  <a:srgbClr val="FFFF00"/>
                </a:solidFill>
                <a:latin typeface="Times New Roman" panose="02020603050405020304" pitchFamily="18" charset="0"/>
                <a:cs typeface="Times New Roman" panose="02020603050405020304" pitchFamily="18" charset="0"/>
              </a:rPr>
              <a:t>				</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Example of “den of robbers” – showy religion without fruit of righteousness</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The Fig tree:  The temple was all show with no fruit.  It will be destroyed.</a:t>
            </a:r>
          </a:p>
        </p:txBody>
      </p:sp>
      <p:sp>
        <p:nvSpPr>
          <p:cNvPr id="2" name="Right Brace 1">
            <a:extLst>
              <a:ext uri="{FF2B5EF4-FFF2-40B4-BE49-F238E27FC236}">
                <a16:creationId xmlns:a16="http://schemas.microsoft.com/office/drawing/2014/main" id="{668AE204-AA6D-E74C-84C0-E6A537F48289}"/>
              </a:ext>
            </a:extLst>
          </p:cNvPr>
          <p:cNvSpPr/>
          <p:nvPr/>
        </p:nvSpPr>
        <p:spPr>
          <a:xfrm>
            <a:off x="4788820" y="815345"/>
            <a:ext cx="504056" cy="864096"/>
          </a:xfrm>
          <a:prstGeom prst="rightBrace">
            <a:avLst>
              <a:gd name="adj1" fmla="val 8333"/>
              <a:gd name="adj2" fmla="val 508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3DB78C7-8A66-8C42-92A3-78238117F80E}"/>
              </a:ext>
            </a:extLst>
          </p:cNvPr>
          <p:cNvSpPr txBox="1"/>
          <p:nvPr/>
        </p:nvSpPr>
        <p:spPr>
          <a:xfrm>
            <a:off x="5321738" y="672154"/>
            <a:ext cx="2664296" cy="830997"/>
          </a:xfrm>
          <a:prstGeom prst="rect">
            <a:avLst/>
          </a:prstGeom>
          <a:noFill/>
        </p:spPr>
        <p:txBody>
          <a:bodyPr wrap="square" rtlCol="0">
            <a:spAutoFit/>
          </a:bodyPr>
          <a:lstStyle/>
          <a:p>
            <a:r>
              <a:rPr lang="en-AU" sz="2400" dirty="0">
                <a:solidFill>
                  <a:schemeClr val="accent5"/>
                </a:solidFill>
              </a:rPr>
              <a:t>The application for Chapter 13</a:t>
            </a:r>
          </a:p>
        </p:txBody>
      </p:sp>
      <p:sp>
        <p:nvSpPr>
          <p:cNvPr id="7" name="TextBox 6">
            <a:extLst>
              <a:ext uri="{FF2B5EF4-FFF2-40B4-BE49-F238E27FC236}">
                <a16:creationId xmlns:a16="http://schemas.microsoft.com/office/drawing/2014/main" id="{534925D4-21AE-7A4F-AA4D-681872D4A833}"/>
              </a:ext>
            </a:extLst>
          </p:cNvPr>
          <p:cNvSpPr txBox="1"/>
          <p:nvPr/>
        </p:nvSpPr>
        <p:spPr>
          <a:xfrm>
            <a:off x="12380" y="2413683"/>
            <a:ext cx="9144000" cy="1569660"/>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There will be political upheaval and natural catastrophes that cause immense human torment and suffering</a:t>
            </a:r>
          </a:p>
          <a:p>
            <a:pPr marL="342900" indent="-342900">
              <a:buFont typeface="Arial" panose="020B0604020202020204" pitchFamily="34" charset="0"/>
              <a:buChar char="•"/>
            </a:pPr>
            <a:r>
              <a:rPr lang="en-AU" sz="2400" u="sng" dirty="0">
                <a:solidFill>
                  <a:srgbClr val="FFFF00"/>
                </a:solidFill>
                <a:latin typeface="Times New Roman" panose="02020603050405020304" pitchFamily="18" charset="0"/>
                <a:cs typeface="Times New Roman" panose="02020603050405020304" pitchFamily="18" charset="0"/>
              </a:rPr>
              <a:t>These are </a:t>
            </a:r>
            <a:r>
              <a:rPr lang="en-AU" sz="2400" b="1" u="sng" dirty="0">
                <a:solidFill>
                  <a:srgbClr val="FFFF00"/>
                </a:solidFill>
                <a:latin typeface="Times New Roman" panose="02020603050405020304" pitchFamily="18" charset="0"/>
                <a:cs typeface="Times New Roman" panose="02020603050405020304" pitchFamily="18" charset="0"/>
              </a:rPr>
              <a:t>not</a:t>
            </a:r>
            <a:r>
              <a:rPr lang="en-AU" sz="2400" u="sng" dirty="0">
                <a:solidFill>
                  <a:srgbClr val="FFFF00"/>
                </a:solidFill>
                <a:latin typeface="Times New Roman" panose="02020603050405020304" pitchFamily="18" charset="0"/>
                <a:cs typeface="Times New Roman" panose="02020603050405020304" pitchFamily="18" charset="0"/>
              </a:rPr>
              <a:t> the sign</a:t>
            </a:r>
            <a:r>
              <a:rPr lang="en-AU" sz="2400" dirty="0">
                <a:solidFill>
                  <a:srgbClr val="FFFF00"/>
                </a:solidFill>
                <a:latin typeface="Times New Roman" panose="02020603050405020304" pitchFamily="18" charset="0"/>
                <a:cs typeface="Times New Roman" panose="02020603050405020304" pitchFamily="18" charset="0"/>
              </a:rPr>
              <a:t>.  So stay awake!!!</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Jesus will suddenly appear one day.  Nothing can stop Him.  Be ready.</a:t>
            </a:r>
          </a:p>
        </p:txBody>
      </p:sp>
      <p:sp>
        <p:nvSpPr>
          <p:cNvPr id="5" name="TextBox 4">
            <a:extLst>
              <a:ext uri="{FF2B5EF4-FFF2-40B4-BE49-F238E27FC236}">
                <a16:creationId xmlns:a16="http://schemas.microsoft.com/office/drawing/2014/main" id="{6D7AFB31-BCF2-B748-A324-B376ACA4612A}"/>
              </a:ext>
            </a:extLst>
          </p:cNvPr>
          <p:cNvSpPr txBox="1"/>
          <p:nvPr/>
        </p:nvSpPr>
        <p:spPr>
          <a:xfrm>
            <a:off x="335908" y="3965287"/>
            <a:ext cx="8496944" cy="646331"/>
          </a:xfrm>
          <a:prstGeom prst="rect">
            <a:avLst/>
          </a:prstGeom>
          <a:noFill/>
          <a:ln w="15875">
            <a:solidFill>
              <a:srgbClr val="FFFF00"/>
            </a:solidFill>
          </a:ln>
        </p:spPr>
        <p:txBody>
          <a:bodyPr wrap="square" rtlCol="0">
            <a:spAutoFit/>
          </a:bodyPr>
          <a:lstStyle/>
          <a:p>
            <a:pPr marL="342900" indent="-342900">
              <a:buFont typeface="+mj-lt"/>
              <a:buAutoNum type="arabicPeriod"/>
            </a:pPr>
            <a:r>
              <a:rPr lang="en-AU" dirty="0">
                <a:solidFill>
                  <a:srgbClr val="FFFF00"/>
                </a:solidFill>
              </a:rPr>
              <a:t>The Temple destruction (70AD) – A time of judgment</a:t>
            </a:r>
          </a:p>
          <a:p>
            <a:pPr marL="342900" indent="-342900">
              <a:buFont typeface="+mj-lt"/>
              <a:buAutoNum type="arabicPeriod"/>
            </a:pPr>
            <a:r>
              <a:rPr lang="en-AU" dirty="0">
                <a:solidFill>
                  <a:srgbClr val="FFFF00"/>
                </a:solidFill>
              </a:rPr>
              <a:t>The Fruit Jesus was looking for in the temple is the fruit He’s looking for in us</a:t>
            </a:r>
          </a:p>
        </p:txBody>
      </p:sp>
    </p:spTree>
    <p:extLst>
      <p:ext uri="{BB962C8B-B14F-4D97-AF65-F5344CB8AC3E}">
        <p14:creationId xmlns:p14="http://schemas.microsoft.com/office/powerpoint/2010/main" val="21874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558B-3829-9344-B2E0-3A5CE8684811}"/>
              </a:ext>
            </a:extLst>
          </p:cNvPr>
          <p:cNvSpPr/>
          <p:nvPr/>
        </p:nvSpPr>
        <p:spPr>
          <a:xfrm>
            <a:off x="0" y="595343"/>
            <a:ext cx="9144000" cy="4524315"/>
          </a:xfrm>
          <a:prstGeom prst="rect">
            <a:avLst/>
          </a:prstGeom>
          <a:solidFill>
            <a:schemeClr val="bg1"/>
          </a:solidFill>
        </p:spPr>
        <p:txBody>
          <a:bodyPr wrap="square">
            <a:spAutoFit/>
          </a:bodyPr>
          <a:lstStyle/>
          <a:p>
            <a:r>
              <a:rPr lang="en-AU" sz="2400" b="1" baseline="30000" dirty="0">
                <a:latin typeface="Comic Sans MS" panose="030F0902030302020204" pitchFamily="66" charset="0"/>
                <a:ea typeface="Arial" panose="020B0604020202020204" pitchFamily="34" charset="0"/>
              </a:rPr>
              <a:t>9 </a:t>
            </a:r>
            <a:r>
              <a:rPr lang="en-AU" sz="2400" dirty="0">
                <a:solidFill>
                  <a:srgbClr val="FF0000"/>
                </a:solidFill>
                <a:latin typeface="Comic Sans MS" panose="030F0902030302020204" pitchFamily="66" charset="0"/>
                <a:ea typeface="Arial" panose="020B0604020202020204" pitchFamily="34" charset="0"/>
              </a:rPr>
              <a:t>“But be on your guard.  For they will deliver you over to councils, and you will be beaten in synagogues, and you will stand before governors and kings for my sake, to bear witness before them.</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10 </a:t>
            </a:r>
            <a:r>
              <a:rPr lang="en-AU" sz="2400" dirty="0">
                <a:solidFill>
                  <a:srgbClr val="FF0000"/>
                </a:solidFill>
                <a:latin typeface="Comic Sans MS" panose="030F0902030302020204" pitchFamily="66" charset="0"/>
                <a:ea typeface="Arial" panose="020B0604020202020204" pitchFamily="34" charset="0"/>
              </a:rPr>
              <a:t>And the gospel must first be proclaimed to all nations.</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11 </a:t>
            </a:r>
            <a:r>
              <a:rPr lang="en-AU" sz="2400" dirty="0">
                <a:solidFill>
                  <a:srgbClr val="FF0000"/>
                </a:solidFill>
                <a:latin typeface="Comic Sans MS" panose="030F0902030302020204" pitchFamily="66" charset="0"/>
                <a:ea typeface="Arial" panose="020B0604020202020204" pitchFamily="34" charset="0"/>
              </a:rPr>
              <a:t>And when they bring you to trial and deliver you over, do not be anxious beforehand what you are to say, but say whatever is given you in that hour, for it is not you who speak, but the Holy Spirit.</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12 </a:t>
            </a:r>
            <a:r>
              <a:rPr lang="en-AU" sz="2400" dirty="0">
                <a:solidFill>
                  <a:srgbClr val="FF0000"/>
                </a:solidFill>
                <a:latin typeface="Comic Sans MS" panose="030F0902030302020204" pitchFamily="66" charset="0"/>
                <a:ea typeface="Arial" panose="020B0604020202020204" pitchFamily="34" charset="0"/>
              </a:rPr>
              <a:t>And brother will deliver brother over to death, and the father his child, and children will rise against parents and have them put to death. </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13 </a:t>
            </a:r>
            <a:r>
              <a:rPr lang="en-AU" sz="2400" dirty="0">
                <a:solidFill>
                  <a:srgbClr val="FF0000"/>
                </a:solidFill>
                <a:latin typeface="Comic Sans MS" panose="030F0902030302020204" pitchFamily="66" charset="0"/>
                <a:ea typeface="Arial" panose="020B0604020202020204" pitchFamily="34" charset="0"/>
              </a:rPr>
              <a:t>And you will be hated by all for my name’s sake.  But the one who endures to the end will be saved.</a:t>
            </a:r>
            <a:r>
              <a:rPr lang="en-AU" sz="2400" dirty="0">
                <a:latin typeface="Comic Sans MS" panose="030F0902030302020204" pitchFamily="66" charset="0"/>
              </a:rPr>
              <a:t> </a:t>
            </a:r>
          </a:p>
        </p:txBody>
      </p:sp>
    </p:spTree>
    <p:extLst>
      <p:ext uri="{BB962C8B-B14F-4D97-AF65-F5344CB8AC3E}">
        <p14:creationId xmlns:p14="http://schemas.microsoft.com/office/powerpoint/2010/main" val="4259101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5393746" y="1298328"/>
            <a:ext cx="252028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 !!!)</a:t>
            </a:r>
          </a:p>
        </p:txBody>
      </p:sp>
      <p:sp>
        <p:nvSpPr>
          <p:cNvPr id="10" name="TextBox 9">
            <a:extLst>
              <a:ext uri="{FF2B5EF4-FFF2-40B4-BE49-F238E27FC236}">
                <a16:creationId xmlns:a16="http://schemas.microsoft.com/office/drawing/2014/main" id="{8E3EC288-7D8B-8741-BF53-9D333CAB825F}"/>
              </a:ext>
            </a:extLst>
          </p:cNvPr>
          <p:cNvSpPr txBox="1"/>
          <p:nvPr/>
        </p:nvSpPr>
        <p:spPr>
          <a:xfrm>
            <a:off x="53121" y="16287"/>
            <a:ext cx="9037758" cy="2462213"/>
          </a:xfrm>
          <a:prstGeom prst="rect">
            <a:avLst/>
          </a:prstGeom>
          <a:noFill/>
          <a:ln w="15875">
            <a:solidFill>
              <a:schemeClr val="bg1"/>
            </a:solidFill>
          </a:ln>
        </p:spPr>
        <p:txBody>
          <a:bodyPr wrap="square" rtlCol="0">
            <a:spAutoFit/>
          </a:bodyPr>
          <a:lstStyle/>
          <a:p>
            <a:pPr algn="ctr"/>
            <a:r>
              <a:rPr lang="en-AU" sz="2200" b="1" dirty="0">
                <a:solidFill>
                  <a:srgbClr val="FFFF00"/>
                </a:solidFill>
                <a:latin typeface="Times New Roman" panose="02020603050405020304" pitchFamily="18" charset="0"/>
                <a:cs typeface="Times New Roman" panose="02020603050405020304" pitchFamily="18" charset="0"/>
              </a:rPr>
              <a:t>Chapters 11, 12 &amp; 13 are the key and application for each other</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What God is looking for in His Disciples – the fruit of righteousness:</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God with our whole being</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Knowing Jesus Christ as Lord</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our neighbour as </a:t>
            </a:r>
            <a:r>
              <a:rPr lang="en-AU" sz="2200" dirty="0" err="1">
                <a:solidFill>
                  <a:srgbClr val="FFFF00"/>
                </a:solidFill>
                <a:latin typeface="Times New Roman" panose="02020603050405020304" pitchFamily="18" charset="0"/>
                <a:cs typeface="Times New Roman" panose="02020603050405020304" pitchFamily="18" charset="0"/>
              </a:rPr>
              <a:t>ourself</a:t>
            </a:r>
            <a:r>
              <a:rPr lang="en-AU" sz="2200" dirty="0">
                <a:solidFill>
                  <a:srgbClr val="FFFF00"/>
                </a:solidFill>
                <a:latin typeface="Times New Roman" panose="02020603050405020304" pitchFamily="18" charset="0"/>
                <a:cs typeface="Times New Roman" panose="02020603050405020304" pitchFamily="18" charset="0"/>
              </a:rPr>
              <a:t>				</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Example of “den of robbers” – showy religion without fruit of righteousness</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The Fig tree:  The temple was all show with no fruit.  It will be destroyed.</a:t>
            </a:r>
          </a:p>
        </p:txBody>
      </p:sp>
      <p:sp>
        <p:nvSpPr>
          <p:cNvPr id="2" name="Right Brace 1">
            <a:extLst>
              <a:ext uri="{FF2B5EF4-FFF2-40B4-BE49-F238E27FC236}">
                <a16:creationId xmlns:a16="http://schemas.microsoft.com/office/drawing/2014/main" id="{668AE204-AA6D-E74C-84C0-E6A537F48289}"/>
              </a:ext>
            </a:extLst>
          </p:cNvPr>
          <p:cNvSpPr/>
          <p:nvPr/>
        </p:nvSpPr>
        <p:spPr>
          <a:xfrm>
            <a:off x="4788820" y="815345"/>
            <a:ext cx="504056" cy="864096"/>
          </a:xfrm>
          <a:prstGeom prst="rightBrace">
            <a:avLst>
              <a:gd name="adj1" fmla="val 8333"/>
              <a:gd name="adj2" fmla="val 508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3DB78C7-8A66-8C42-92A3-78238117F80E}"/>
              </a:ext>
            </a:extLst>
          </p:cNvPr>
          <p:cNvSpPr txBox="1"/>
          <p:nvPr/>
        </p:nvSpPr>
        <p:spPr>
          <a:xfrm>
            <a:off x="5321738" y="672154"/>
            <a:ext cx="2664296" cy="830997"/>
          </a:xfrm>
          <a:prstGeom prst="rect">
            <a:avLst/>
          </a:prstGeom>
          <a:noFill/>
        </p:spPr>
        <p:txBody>
          <a:bodyPr wrap="square" rtlCol="0">
            <a:spAutoFit/>
          </a:bodyPr>
          <a:lstStyle/>
          <a:p>
            <a:r>
              <a:rPr lang="en-AU" sz="2400" dirty="0">
                <a:solidFill>
                  <a:schemeClr val="accent5"/>
                </a:solidFill>
              </a:rPr>
              <a:t>The application for Chapter 13</a:t>
            </a:r>
          </a:p>
        </p:txBody>
      </p:sp>
      <p:sp>
        <p:nvSpPr>
          <p:cNvPr id="7" name="TextBox 6">
            <a:extLst>
              <a:ext uri="{FF2B5EF4-FFF2-40B4-BE49-F238E27FC236}">
                <a16:creationId xmlns:a16="http://schemas.microsoft.com/office/drawing/2014/main" id="{534925D4-21AE-7A4F-AA4D-681872D4A833}"/>
              </a:ext>
            </a:extLst>
          </p:cNvPr>
          <p:cNvSpPr txBox="1"/>
          <p:nvPr/>
        </p:nvSpPr>
        <p:spPr>
          <a:xfrm>
            <a:off x="12380" y="2413683"/>
            <a:ext cx="9144000" cy="1569660"/>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There will be political upheaval and natural catastrophes that cause immense human torment and suffering</a:t>
            </a:r>
          </a:p>
          <a:p>
            <a:pPr marL="342900" indent="-342900">
              <a:buFont typeface="Arial" panose="020B0604020202020204" pitchFamily="34" charset="0"/>
              <a:buChar char="•"/>
            </a:pPr>
            <a:r>
              <a:rPr lang="en-AU" sz="2400" u="sng" dirty="0">
                <a:solidFill>
                  <a:srgbClr val="FFFF00"/>
                </a:solidFill>
                <a:latin typeface="Times New Roman" panose="02020603050405020304" pitchFamily="18" charset="0"/>
                <a:cs typeface="Times New Roman" panose="02020603050405020304" pitchFamily="18" charset="0"/>
              </a:rPr>
              <a:t>These are </a:t>
            </a:r>
            <a:r>
              <a:rPr lang="en-AU" sz="2400" b="1" u="sng" dirty="0">
                <a:solidFill>
                  <a:srgbClr val="FFFF00"/>
                </a:solidFill>
                <a:latin typeface="Times New Roman" panose="02020603050405020304" pitchFamily="18" charset="0"/>
                <a:cs typeface="Times New Roman" panose="02020603050405020304" pitchFamily="18" charset="0"/>
              </a:rPr>
              <a:t>not</a:t>
            </a:r>
            <a:r>
              <a:rPr lang="en-AU" sz="2400" u="sng" dirty="0">
                <a:solidFill>
                  <a:srgbClr val="FFFF00"/>
                </a:solidFill>
                <a:latin typeface="Times New Roman" panose="02020603050405020304" pitchFamily="18" charset="0"/>
                <a:cs typeface="Times New Roman" panose="02020603050405020304" pitchFamily="18" charset="0"/>
              </a:rPr>
              <a:t> the sign</a:t>
            </a:r>
            <a:r>
              <a:rPr lang="en-AU" sz="2400" dirty="0">
                <a:solidFill>
                  <a:srgbClr val="FFFF00"/>
                </a:solidFill>
                <a:latin typeface="Times New Roman" panose="02020603050405020304" pitchFamily="18" charset="0"/>
                <a:cs typeface="Times New Roman" panose="02020603050405020304" pitchFamily="18" charset="0"/>
              </a:rPr>
              <a:t>.  So stay awake!!!</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Jesus will suddenly appear one day.  Nothing can stop Him.  Be ready.</a:t>
            </a:r>
          </a:p>
        </p:txBody>
      </p:sp>
      <p:sp>
        <p:nvSpPr>
          <p:cNvPr id="5" name="TextBox 4">
            <a:extLst>
              <a:ext uri="{FF2B5EF4-FFF2-40B4-BE49-F238E27FC236}">
                <a16:creationId xmlns:a16="http://schemas.microsoft.com/office/drawing/2014/main" id="{6D7AFB31-BCF2-B748-A324-B376ACA4612A}"/>
              </a:ext>
            </a:extLst>
          </p:cNvPr>
          <p:cNvSpPr txBox="1"/>
          <p:nvPr/>
        </p:nvSpPr>
        <p:spPr>
          <a:xfrm>
            <a:off x="335908" y="3965287"/>
            <a:ext cx="8496944" cy="646331"/>
          </a:xfrm>
          <a:prstGeom prst="rect">
            <a:avLst/>
          </a:prstGeom>
          <a:noFill/>
          <a:ln w="15875">
            <a:solidFill>
              <a:srgbClr val="FFFF00"/>
            </a:solidFill>
          </a:ln>
        </p:spPr>
        <p:txBody>
          <a:bodyPr wrap="square" rtlCol="0">
            <a:spAutoFit/>
          </a:bodyPr>
          <a:lstStyle/>
          <a:p>
            <a:pPr marL="342900" indent="-342900">
              <a:buFont typeface="+mj-lt"/>
              <a:buAutoNum type="arabicPeriod"/>
            </a:pPr>
            <a:r>
              <a:rPr lang="en-AU" dirty="0">
                <a:solidFill>
                  <a:srgbClr val="FFFF00"/>
                </a:solidFill>
              </a:rPr>
              <a:t>The Temple destruction (70AD) – A time of judgment</a:t>
            </a:r>
          </a:p>
          <a:p>
            <a:pPr marL="342900" indent="-342900">
              <a:buFont typeface="+mj-lt"/>
              <a:buAutoNum type="arabicPeriod"/>
            </a:pPr>
            <a:r>
              <a:rPr lang="en-AU" dirty="0">
                <a:solidFill>
                  <a:srgbClr val="FFFF00"/>
                </a:solidFill>
              </a:rPr>
              <a:t>The Fruit Jesus was looking for in the temple is the fruit He’s looking for in us</a:t>
            </a:r>
          </a:p>
        </p:txBody>
      </p:sp>
      <p:sp>
        <p:nvSpPr>
          <p:cNvPr id="11" name="TextBox 10">
            <a:extLst>
              <a:ext uri="{FF2B5EF4-FFF2-40B4-BE49-F238E27FC236}">
                <a16:creationId xmlns:a16="http://schemas.microsoft.com/office/drawing/2014/main" id="{A24B4988-0F48-9D49-B310-82BD91B181BE}"/>
              </a:ext>
            </a:extLst>
          </p:cNvPr>
          <p:cNvSpPr txBox="1"/>
          <p:nvPr/>
        </p:nvSpPr>
        <p:spPr>
          <a:xfrm>
            <a:off x="0" y="4602424"/>
            <a:ext cx="914400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Be On Your Guard</a:t>
            </a:r>
            <a:r>
              <a:rPr lang="en-AU" sz="2400" dirty="0">
                <a:solidFill>
                  <a:srgbClr val="FFFF00"/>
                </a:solidFill>
                <a:latin typeface="Times New Roman" panose="02020603050405020304" pitchFamily="18" charset="0"/>
                <a:cs typeface="Times New Roman" panose="02020603050405020304" pitchFamily="18" charset="0"/>
              </a:rPr>
              <a:t>  </a:t>
            </a:r>
            <a:r>
              <a:rPr lang="en-AU" sz="2200" dirty="0">
                <a:solidFill>
                  <a:schemeClr val="bg1"/>
                </a:solidFill>
                <a:latin typeface="Times New Roman" panose="02020603050405020304" pitchFamily="18" charset="0"/>
                <a:cs typeface="Times New Roman" panose="02020603050405020304" pitchFamily="18" charset="0"/>
              </a:rPr>
              <a:t>non-persecution is an anomaly.  </a:t>
            </a:r>
            <a:r>
              <a:rPr lang="en-AU" sz="2400" dirty="0">
                <a:solidFill>
                  <a:schemeClr val="bg1"/>
                </a:solidFill>
                <a:latin typeface="Times New Roman" panose="02020603050405020304" pitchFamily="18" charset="0"/>
                <a:cs typeface="Times New Roman" panose="02020603050405020304" pitchFamily="18" charset="0"/>
              </a:rPr>
              <a:t>Persecution is normal.</a:t>
            </a:r>
            <a:endParaRPr lang="en-AU"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143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558B-3829-9344-B2E0-3A5CE8684811}"/>
              </a:ext>
            </a:extLst>
          </p:cNvPr>
          <p:cNvSpPr/>
          <p:nvPr/>
        </p:nvSpPr>
        <p:spPr>
          <a:xfrm>
            <a:off x="0" y="595343"/>
            <a:ext cx="9144000" cy="4524315"/>
          </a:xfrm>
          <a:prstGeom prst="rect">
            <a:avLst/>
          </a:prstGeom>
          <a:solidFill>
            <a:schemeClr val="bg1"/>
          </a:solidFill>
        </p:spPr>
        <p:txBody>
          <a:bodyPr wrap="square">
            <a:spAutoFit/>
          </a:bodyPr>
          <a:lstStyle/>
          <a:p>
            <a:r>
              <a:rPr lang="en-AU" sz="2400" b="1" baseline="30000" dirty="0">
                <a:latin typeface="Comic Sans MS" panose="030F0902030302020204" pitchFamily="66" charset="0"/>
                <a:ea typeface="Arial" panose="020B0604020202020204" pitchFamily="34" charset="0"/>
              </a:rPr>
              <a:t>9 </a:t>
            </a:r>
            <a:r>
              <a:rPr lang="en-AU" sz="2400" dirty="0">
                <a:solidFill>
                  <a:srgbClr val="FF0000"/>
                </a:solidFill>
                <a:latin typeface="Comic Sans MS" panose="030F0902030302020204" pitchFamily="66" charset="0"/>
                <a:ea typeface="Arial" panose="020B0604020202020204" pitchFamily="34" charset="0"/>
              </a:rPr>
              <a:t>“But be on your guard.  For they will deliver you over to councils, and you will be beaten in synagogues, and you will stand before governors and kings for my sake, to bear witness before them.</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10 </a:t>
            </a:r>
            <a:r>
              <a:rPr lang="en-AU" sz="2400" dirty="0">
                <a:solidFill>
                  <a:srgbClr val="FF0000"/>
                </a:solidFill>
                <a:latin typeface="Comic Sans MS" panose="030F0902030302020204" pitchFamily="66" charset="0"/>
                <a:ea typeface="Arial" panose="020B0604020202020204" pitchFamily="34" charset="0"/>
              </a:rPr>
              <a:t>And the gospel must first be proclaimed to all nations.</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11 </a:t>
            </a:r>
            <a:r>
              <a:rPr lang="en-AU" sz="2400" dirty="0">
                <a:solidFill>
                  <a:srgbClr val="FF0000"/>
                </a:solidFill>
                <a:latin typeface="Comic Sans MS" panose="030F0902030302020204" pitchFamily="66" charset="0"/>
                <a:ea typeface="Arial" panose="020B0604020202020204" pitchFamily="34" charset="0"/>
              </a:rPr>
              <a:t>And when they bring you to trial and deliver you over, do not be anxious beforehand what you are to say, but say whatever is given you in that hour, for it is not you who speak, but the Holy Spirit.</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12 </a:t>
            </a:r>
            <a:r>
              <a:rPr lang="en-AU" sz="2400" dirty="0">
                <a:solidFill>
                  <a:srgbClr val="FF0000"/>
                </a:solidFill>
                <a:latin typeface="Comic Sans MS" panose="030F0902030302020204" pitchFamily="66" charset="0"/>
                <a:ea typeface="Arial" panose="020B0604020202020204" pitchFamily="34" charset="0"/>
              </a:rPr>
              <a:t>And brother will deliver brother over to death, and the father his child, and children will rise against parents and have them put to death. </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13 </a:t>
            </a:r>
            <a:r>
              <a:rPr lang="en-AU" sz="2400" dirty="0">
                <a:solidFill>
                  <a:srgbClr val="FF0000"/>
                </a:solidFill>
                <a:latin typeface="Comic Sans MS" panose="030F0902030302020204" pitchFamily="66" charset="0"/>
                <a:ea typeface="Arial" panose="020B0604020202020204" pitchFamily="34" charset="0"/>
              </a:rPr>
              <a:t>And you will be hated by all for my name’s sake.  But the one who endures to the end will be saved.</a:t>
            </a:r>
            <a:r>
              <a:rPr lang="en-AU" sz="2400" dirty="0">
                <a:latin typeface="Comic Sans MS" panose="030F0902030302020204" pitchFamily="66" charset="0"/>
              </a:rPr>
              <a:t> </a:t>
            </a:r>
          </a:p>
        </p:txBody>
      </p:sp>
    </p:spTree>
    <p:extLst>
      <p:ext uri="{BB962C8B-B14F-4D97-AF65-F5344CB8AC3E}">
        <p14:creationId xmlns:p14="http://schemas.microsoft.com/office/powerpoint/2010/main" val="376927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5393746" y="1298328"/>
            <a:ext cx="252028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 !!!)</a:t>
            </a:r>
          </a:p>
        </p:txBody>
      </p:sp>
      <p:sp>
        <p:nvSpPr>
          <p:cNvPr id="10" name="TextBox 9">
            <a:extLst>
              <a:ext uri="{FF2B5EF4-FFF2-40B4-BE49-F238E27FC236}">
                <a16:creationId xmlns:a16="http://schemas.microsoft.com/office/drawing/2014/main" id="{8E3EC288-7D8B-8741-BF53-9D333CAB825F}"/>
              </a:ext>
            </a:extLst>
          </p:cNvPr>
          <p:cNvSpPr txBox="1"/>
          <p:nvPr/>
        </p:nvSpPr>
        <p:spPr>
          <a:xfrm>
            <a:off x="53121" y="16287"/>
            <a:ext cx="9037758" cy="2462213"/>
          </a:xfrm>
          <a:prstGeom prst="rect">
            <a:avLst/>
          </a:prstGeom>
          <a:noFill/>
          <a:ln w="15875">
            <a:solidFill>
              <a:schemeClr val="bg1"/>
            </a:solidFill>
          </a:ln>
        </p:spPr>
        <p:txBody>
          <a:bodyPr wrap="square" rtlCol="0">
            <a:spAutoFit/>
          </a:bodyPr>
          <a:lstStyle/>
          <a:p>
            <a:pPr algn="ctr"/>
            <a:r>
              <a:rPr lang="en-AU" sz="2200" b="1" dirty="0">
                <a:solidFill>
                  <a:srgbClr val="FFFF00"/>
                </a:solidFill>
                <a:latin typeface="Times New Roman" panose="02020603050405020304" pitchFamily="18" charset="0"/>
                <a:cs typeface="Times New Roman" panose="02020603050405020304" pitchFamily="18" charset="0"/>
              </a:rPr>
              <a:t>Chapters 11, 12 &amp; 13 are the key and application for each other</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What God is looking for in His Disciples – the fruit of righteousness:</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God with our whole being</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Knowing Jesus Christ as Lord</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our neighbour as </a:t>
            </a:r>
            <a:r>
              <a:rPr lang="en-AU" sz="2200" dirty="0" err="1">
                <a:solidFill>
                  <a:srgbClr val="FFFF00"/>
                </a:solidFill>
                <a:latin typeface="Times New Roman" panose="02020603050405020304" pitchFamily="18" charset="0"/>
                <a:cs typeface="Times New Roman" panose="02020603050405020304" pitchFamily="18" charset="0"/>
              </a:rPr>
              <a:t>ourself</a:t>
            </a:r>
            <a:r>
              <a:rPr lang="en-AU" sz="2200" dirty="0">
                <a:solidFill>
                  <a:srgbClr val="FFFF00"/>
                </a:solidFill>
                <a:latin typeface="Times New Roman" panose="02020603050405020304" pitchFamily="18" charset="0"/>
                <a:cs typeface="Times New Roman" panose="02020603050405020304" pitchFamily="18" charset="0"/>
              </a:rPr>
              <a:t>				</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Example of “den of robbers” – showy religion without fruit of righteousness</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The Fig tree:  The temple was all show with no fruit.  It will be destroyed.</a:t>
            </a:r>
          </a:p>
        </p:txBody>
      </p:sp>
      <p:sp>
        <p:nvSpPr>
          <p:cNvPr id="2" name="Right Brace 1">
            <a:extLst>
              <a:ext uri="{FF2B5EF4-FFF2-40B4-BE49-F238E27FC236}">
                <a16:creationId xmlns:a16="http://schemas.microsoft.com/office/drawing/2014/main" id="{668AE204-AA6D-E74C-84C0-E6A537F48289}"/>
              </a:ext>
            </a:extLst>
          </p:cNvPr>
          <p:cNvSpPr/>
          <p:nvPr/>
        </p:nvSpPr>
        <p:spPr>
          <a:xfrm>
            <a:off x="4788820" y="815345"/>
            <a:ext cx="504056" cy="864096"/>
          </a:xfrm>
          <a:prstGeom prst="rightBrace">
            <a:avLst>
              <a:gd name="adj1" fmla="val 8333"/>
              <a:gd name="adj2" fmla="val 508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3DB78C7-8A66-8C42-92A3-78238117F80E}"/>
              </a:ext>
            </a:extLst>
          </p:cNvPr>
          <p:cNvSpPr txBox="1"/>
          <p:nvPr/>
        </p:nvSpPr>
        <p:spPr>
          <a:xfrm>
            <a:off x="5321738" y="672154"/>
            <a:ext cx="2664296" cy="830997"/>
          </a:xfrm>
          <a:prstGeom prst="rect">
            <a:avLst/>
          </a:prstGeom>
          <a:noFill/>
        </p:spPr>
        <p:txBody>
          <a:bodyPr wrap="square" rtlCol="0">
            <a:spAutoFit/>
          </a:bodyPr>
          <a:lstStyle/>
          <a:p>
            <a:r>
              <a:rPr lang="en-AU" sz="2400" dirty="0">
                <a:solidFill>
                  <a:schemeClr val="accent5"/>
                </a:solidFill>
              </a:rPr>
              <a:t>The application for Chapter 13</a:t>
            </a:r>
          </a:p>
        </p:txBody>
      </p:sp>
      <p:sp>
        <p:nvSpPr>
          <p:cNvPr id="7" name="TextBox 6">
            <a:extLst>
              <a:ext uri="{FF2B5EF4-FFF2-40B4-BE49-F238E27FC236}">
                <a16:creationId xmlns:a16="http://schemas.microsoft.com/office/drawing/2014/main" id="{534925D4-21AE-7A4F-AA4D-681872D4A833}"/>
              </a:ext>
            </a:extLst>
          </p:cNvPr>
          <p:cNvSpPr txBox="1"/>
          <p:nvPr/>
        </p:nvSpPr>
        <p:spPr>
          <a:xfrm>
            <a:off x="12380" y="2413683"/>
            <a:ext cx="9144000" cy="1569660"/>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There will be political upheaval and natural catastrophes that cause immense human torment and suffering</a:t>
            </a:r>
          </a:p>
          <a:p>
            <a:pPr marL="342900" indent="-342900">
              <a:buFont typeface="Arial" panose="020B0604020202020204" pitchFamily="34" charset="0"/>
              <a:buChar char="•"/>
            </a:pPr>
            <a:r>
              <a:rPr lang="en-AU" sz="2400" u="sng" dirty="0">
                <a:solidFill>
                  <a:srgbClr val="FFFF00"/>
                </a:solidFill>
                <a:latin typeface="Times New Roman" panose="02020603050405020304" pitchFamily="18" charset="0"/>
                <a:cs typeface="Times New Roman" panose="02020603050405020304" pitchFamily="18" charset="0"/>
              </a:rPr>
              <a:t>These are </a:t>
            </a:r>
            <a:r>
              <a:rPr lang="en-AU" sz="2400" b="1" u="sng" dirty="0">
                <a:solidFill>
                  <a:srgbClr val="FFFF00"/>
                </a:solidFill>
                <a:latin typeface="Times New Roman" panose="02020603050405020304" pitchFamily="18" charset="0"/>
                <a:cs typeface="Times New Roman" panose="02020603050405020304" pitchFamily="18" charset="0"/>
              </a:rPr>
              <a:t>not</a:t>
            </a:r>
            <a:r>
              <a:rPr lang="en-AU" sz="2400" u="sng" dirty="0">
                <a:solidFill>
                  <a:srgbClr val="FFFF00"/>
                </a:solidFill>
                <a:latin typeface="Times New Roman" panose="02020603050405020304" pitchFamily="18" charset="0"/>
                <a:cs typeface="Times New Roman" panose="02020603050405020304" pitchFamily="18" charset="0"/>
              </a:rPr>
              <a:t> the sign</a:t>
            </a:r>
            <a:r>
              <a:rPr lang="en-AU" sz="2400" dirty="0">
                <a:solidFill>
                  <a:srgbClr val="FFFF00"/>
                </a:solidFill>
                <a:latin typeface="Times New Roman" panose="02020603050405020304" pitchFamily="18" charset="0"/>
                <a:cs typeface="Times New Roman" panose="02020603050405020304" pitchFamily="18" charset="0"/>
              </a:rPr>
              <a:t>.  So stay awake!!!</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Jesus will suddenly appear one day.  Nothing can stop Him.  Be ready.</a:t>
            </a:r>
          </a:p>
        </p:txBody>
      </p:sp>
      <p:sp>
        <p:nvSpPr>
          <p:cNvPr id="5" name="TextBox 4">
            <a:extLst>
              <a:ext uri="{FF2B5EF4-FFF2-40B4-BE49-F238E27FC236}">
                <a16:creationId xmlns:a16="http://schemas.microsoft.com/office/drawing/2014/main" id="{6D7AFB31-BCF2-B748-A324-B376ACA4612A}"/>
              </a:ext>
            </a:extLst>
          </p:cNvPr>
          <p:cNvSpPr txBox="1"/>
          <p:nvPr/>
        </p:nvSpPr>
        <p:spPr>
          <a:xfrm>
            <a:off x="335908" y="3940022"/>
            <a:ext cx="8496944" cy="646331"/>
          </a:xfrm>
          <a:prstGeom prst="rect">
            <a:avLst/>
          </a:prstGeom>
          <a:noFill/>
          <a:ln w="15875">
            <a:solidFill>
              <a:srgbClr val="FFFF00"/>
            </a:solidFill>
          </a:ln>
        </p:spPr>
        <p:txBody>
          <a:bodyPr wrap="square" rtlCol="0">
            <a:spAutoFit/>
          </a:bodyPr>
          <a:lstStyle/>
          <a:p>
            <a:pPr marL="342900" indent="-342900">
              <a:buFont typeface="+mj-lt"/>
              <a:buAutoNum type="arabicPeriod"/>
            </a:pPr>
            <a:r>
              <a:rPr lang="en-AU" dirty="0">
                <a:solidFill>
                  <a:srgbClr val="FFFF00"/>
                </a:solidFill>
              </a:rPr>
              <a:t>The Temple destruction (70AD) – A time of judgment</a:t>
            </a:r>
          </a:p>
          <a:p>
            <a:pPr marL="342900" indent="-342900">
              <a:buFont typeface="+mj-lt"/>
              <a:buAutoNum type="arabicPeriod"/>
            </a:pPr>
            <a:r>
              <a:rPr lang="en-AU" dirty="0">
                <a:solidFill>
                  <a:srgbClr val="FFFF00"/>
                </a:solidFill>
              </a:rPr>
              <a:t>The Fruit Jesus was looking for in the temple is the fruit He’s looking for in us</a:t>
            </a:r>
          </a:p>
        </p:txBody>
      </p:sp>
      <p:sp>
        <p:nvSpPr>
          <p:cNvPr id="11" name="TextBox 10">
            <a:extLst>
              <a:ext uri="{FF2B5EF4-FFF2-40B4-BE49-F238E27FC236}">
                <a16:creationId xmlns:a16="http://schemas.microsoft.com/office/drawing/2014/main" id="{A24B4988-0F48-9D49-B310-82BD91B181BE}"/>
              </a:ext>
            </a:extLst>
          </p:cNvPr>
          <p:cNvSpPr txBox="1"/>
          <p:nvPr/>
        </p:nvSpPr>
        <p:spPr>
          <a:xfrm>
            <a:off x="-28691" y="4520850"/>
            <a:ext cx="914400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Be On Your Guard</a:t>
            </a:r>
            <a:r>
              <a:rPr lang="en-AU" sz="2400" dirty="0">
                <a:solidFill>
                  <a:srgbClr val="FFFF00"/>
                </a:solidFill>
                <a:latin typeface="Times New Roman" panose="02020603050405020304" pitchFamily="18" charset="0"/>
                <a:cs typeface="Times New Roman" panose="02020603050405020304" pitchFamily="18" charset="0"/>
              </a:rPr>
              <a:t>  </a:t>
            </a:r>
            <a:r>
              <a:rPr lang="en-AU" sz="2200" dirty="0">
                <a:solidFill>
                  <a:schemeClr val="bg1"/>
                </a:solidFill>
                <a:latin typeface="Times New Roman" panose="02020603050405020304" pitchFamily="18" charset="0"/>
                <a:cs typeface="Times New Roman" panose="02020603050405020304" pitchFamily="18" charset="0"/>
              </a:rPr>
              <a:t>non-persecution is an anomaly.  </a:t>
            </a:r>
            <a:r>
              <a:rPr lang="en-AU" sz="2400" dirty="0">
                <a:solidFill>
                  <a:schemeClr val="bg1"/>
                </a:solidFill>
                <a:latin typeface="Times New Roman" panose="02020603050405020304" pitchFamily="18" charset="0"/>
                <a:cs typeface="Times New Roman" panose="02020603050405020304" pitchFamily="18" charset="0"/>
              </a:rPr>
              <a:t>Persecution is normal.</a:t>
            </a:r>
            <a:endParaRPr lang="en-AU" sz="2400" b="1"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9DA53E-BCD7-2641-AF9E-5C8610151C03}"/>
              </a:ext>
            </a:extLst>
          </p:cNvPr>
          <p:cNvSpPr txBox="1"/>
          <p:nvPr/>
        </p:nvSpPr>
        <p:spPr>
          <a:xfrm>
            <a:off x="0" y="4893875"/>
            <a:ext cx="8983375" cy="83099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No barrier to Jesus’ return.  The Gospel is preached to all nations</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He gives us words to be witnesses – not to be acquitted</a:t>
            </a:r>
          </a:p>
        </p:txBody>
      </p:sp>
    </p:spTree>
    <p:extLst>
      <p:ext uri="{BB962C8B-B14F-4D97-AF65-F5344CB8AC3E}">
        <p14:creationId xmlns:p14="http://schemas.microsoft.com/office/powerpoint/2010/main" val="39151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558B-3829-9344-B2E0-3A5CE8684811}"/>
              </a:ext>
            </a:extLst>
          </p:cNvPr>
          <p:cNvSpPr/>
          <p:nvPr/>
        </p:nvSpPr>
        <p:spPr>
          <a:xfrm>
            <a:off x="6896" y="0"/>
            <a:ext cx="9144000" cy="5509200"/>
          </a:xfrm>
          <a:prstGeom prst="rect">
            <a:avLst/>
          </a:prstGeom>
          <a:solidFill>
            <a:schemeClr val="bg1"/>
          </a:solidFill>
        </p:spPr>
        <p:txBody>
          <a:bodyPr wrap="square">
            <a:spAutoFit/>
          </a:bodyPr>
          <a:lstStyle/>
          <a:p>
            <a:r>
              <a:rPr lang="en-AU" sz="2200" b="1" baseline="30000" dirty="0">
                <a:latin typeface="Comic Sans MS" panose="030F0902030302020204" pitchFamily="66" charset="0"/>
                <a:ea typeface="Arial" panose="020B0604020202020204" pitchFamily="34" charset="0"/>
              </a:rPr>
              <a:t>14 </a:t>
            </a:r>
            <a:r>
              <a:rPr lang="en-AU" sz="2200" dirty="0">
                <a:solidFill>
                  <a:srgbClr val="FF0000"/>
                </a:solidFill>
                <a:latin typeface="Comic Sans MS" panose="030F0902030302020204" pitchFamily="66" charset="0"/>
                <a:ea typeface="Arial" panose="020B0604020202020204" pitchFamily="34" charset="0"/>
              </a:rPr>
              <a:t>“But when you see the abomination of desolation standing where he ought not to be (let the reader understand), then let those who are in Judea flee to the mountains.</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15 </a:t>
            </a:r>
            <a:r>
              <a:rPr lang="en-AU" sz="2200" dirty="0">
                <a:solidFill>
                  <a:srgbClr val="FF0000"/>
                </a:solidFill>
                <a:latin typeface="Comic Sans MS" panose="030F0902030302020204" pitchFamily="66" charset="0"/>
                <a:ea typeface="Arial" panose="020B0604020202020204" pitchFamily="34" charset="0"/>
              </a:rPr>
              <a:t>Let the one who is on the housetop not go down, nor enter his house, to take anything out,</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16 </a:t>
            </a:r>
            <a:r>
              <a:rPr lang="en-AU" sz="2200" dirty="0">
                <a:solidFill>
                  <a:srgbClr val="FF0000"/>
                </a:solidFill>
                <a:latin typeface="Comic Sans MS" panose="030F0902030302020204" pitchFamily="66" charset="0"/>
                <a:ea typeface="Arial" panose="020B0604020202020204" pitchFamily="34" charset="0"/>
              </a:rPr>
              <a:t>and let the one who is in the field not turn back to take his cloak.</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17 </a:t>
            </a:r>
            <a:r>
              <a:rPr lang="en-AU" sz="2200" dirty="0">
                <a:solidFill>
                  <a:srgbClr val="FF0000"/>
                </a:solidFill>
                <a:latin typeface="Comic Sans MS" panose="030F0902030302020204" pitchFamily="66" charset="0"/>
                <a:ea typeface="Arial" panose="020B0604020202020204" pitchFamily="34" charset="0"/>
              </a:rPr>
              <a:t>And alas for women who are pregnant and for those who are nursing infants in those days!</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18 </a:t>
            </a:r>
            <a:r>
              <a:rPr lang="en-AU" sz="2200" dirty="0">
                <a:solidFill>
                  <a:srgbClr val="FF0000"/>
                </a:solidFill>
                <a:latin typeface="Comic Sans MS" panose="030F0902030302020204" pitchFamily="66" charset="0"/>
                <a:ea typeface="Arial" panose="020B0604020202020204" pitchFamily="34" charset="0"/>
              </a:rPr>
              <a:t>Pray that it may not happen in winter.</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19 </a:t>
            </a:r>
            <a:r>
              <a:rPr lang="en-AU" sz="2200" dirty="0">
                <a:solidFill>
                  <a:srgbClr val="FF0000"/>
                </a:solidFill>
                <a:latin typeface="Comic Sans MS" panose="030F0902030302020204" pitchFamily="66" charset="0"/>
                <a:ea typeface="Arial" panose="020B0604020202020204" pitchFamily="34" charset="0"/>
              </a:rPr>
              <a:t>For in those days there will be such tribulation as has not been from the beginning of the creation that God created until now, and never will be. </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20 </a:t>
            </a:r>
            <a:r>
              <a:rPr lang="en-AU" sz="2200" dirty="0">
                <a:solidFill>
                  <a:srgbClr val="FF0000"/>
                </a:solidFill>
                <a:latin typeface="Comic Sans MS" panose="030F0902030302020204" pitchFamily="66" charset="0"/>
                <a:ea typeface="Arial" panose="020B0604020202020204" pitchFamily="34" charset="0"/>
              </a:rPr>
              <a:t>And if the Lord had not cut short the days, no human being would be saved.  But for the sake of the elect, whom he chose, he shortened the days. </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21 </a:t>
            </a:r>
            <a:r>
              <a:rPr lang="en-AU" sz="2200" dirty="0">
                <a:solidFill>
                  <a:srgbClr val="FF0000"/>
                </a:solidFill>
                <a:latin typeface="Comic Sans MS" panose="030F0902030302020204" pitchFamily="66" charset="0"/>
                <a:ea typeface="Arial" panose="020B0604020202020204" pitchFamily="34" charset="0"/>
              </a:rPr>
              <a:t>And then if anyone says to you, ‘Look, here is the Christ!’ or ‘Look, there he is!’ do not believe it.</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22 </a:t>
            </a:r>
            <a:r>
              <a:rPr lang="en-AU" sz="2200" dirty="0">
                <a:solidFill>
                  <a:srgbClr val="FF0000"/>
                </a:solidFill>
                <a:latin typeface="Comic Sans MS" panose="030F0902030302020204" pitchFamily="66" charset="0"/>
                <a:ea typeface="Arial" panose="020B0604020202020204" pitchFamily="34" charset="0"/>
              </a:rPr>
              <a:t>For false </a:t>
            </a:r>
            <a:r>
              <a:rPr lang="en-AU" sz="2200" dirty="0" err="1">
                <a:solidFill>
                  <a:srgbClr val="FF0000"/>
                </a:solidFill>
                <a:latin typeface="Comic Sans MS" panose="030F0902030302020204" pitchFamily="66" charset="0"/>
                <a:ea typeface="Arial" panose="020B0604020202020204" pitchFamily="34" charset="0"/>
              </a:rPr>
              <a:t>christs</a:t>
            </a:r>
            <a:r>
              <a:rPr lang="en-AU" sz="2200" dirty="0">
                <a:solidFill>
                  <a:srgbClr val="FF0000"/>
                </a:solidFill>
                <a:latin typeface="Comic Sans MS" panose="030F0902030302020204" pitchFamily="66" charset="0"/>
                <a:ea typeface="Arial" panose="020B0604020202020204" pitchFamily="34" charset="0"/>
              </a:rPr>
              <a:t> and false prophets will arise and perform signs and wonders, to lead astray, if possible, the elect.</a:t>
            </a:r>
            <a:r>
              <a:rPr lang="en-AU" sz="2200" dirty="0">
                <a:latin typeface="Comic Sans MS" panose="030F0902030302020204" pitchFamily="66" charset="0"/>
                <a:ea typeface="Arial" panose="020B0604020202020204" pitchFamily="34" charset="0"/>
              </a:rPr>
              <a:t>  </a:t>
            </a:r>
            <a:r>
              <a:rPr lang="en-AU" sz="2200" b="1" baseline="30000" dirty="0">
                <a:latin typeface="Comic Sans MS" panose="030F0902030302020204" pitchFamily="66" charset="0"/>
                <a:ea typeface="Arial" panose="020B0604020202020204" pitchFamily="34" charset="0"/>
              </a:rPr>
              <a:t>23 </a:t>
            </a:r>
            <a:r>
              <a:rPr lang="en-AU" sz="2200" dirty="0">
                <a:solidFill>
                  <a:srgbClr val="FF0000"/>
                </a:solidFill>
                <a:latin typeface="Comic Sans MS" panose="030F0902030302020204" pitchFamily="66" charset="0"/>
                <a:ea typeface="Arial" panose="020B0604020202020204" pitchFamily="34" charset="0"/>
              </a:rPr>
              <a:t>But be on guard;  I have told you all things beforehand.</a:t>
            </a:r>
            <a:r>
              <a:rPr lang="en-AU" sz="2200" dirty="0">
                <a:latin typeface="Comic Sans MS" panose="030F0902030302020204" pitchFamily="66" charset="0"/>
              </a:rPr>
              <a:t> </a:t>
            </a:r>
          </a:p>
        </p:txBody>
      </p:sp>
    </p:spTree>
    <p:extLst>
      <p:ext uri="{BB962C8B-B14F-4D97-AF65-F5344CB8AC3E}">
        <p14:creationId xmlns:p14="http://schemas.microsoft.com/office/powerpoint/2010/main" val="1039802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5393746" y="1298328"/>
            <a:ext cx="252028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 !!!)</a:t>
            </a:r>
          </a:p>
        </p:txBody>
      </p:sp>
      <p:sp>
        <p:nvSpPr>
          <p:cNvPr id="10" name="TextBox 9">
            <a:extLst>
              <a:ext uri="{FF2B5EF4-FFF2-40B4-BE49-F238E27FC236}">
                <a16:creationId xmlns:a16="http://schemas.microsoft.com/office/drawing/2014/main" id="{8E3EC288-7D8B-8741-BF53-9D333CAB825F}"/>
              </a:ext>
            </a:extLst>
          </p:cNvPr>
          <p:cNvSpPr txBox="1"/>
          <p:nvPr/>
        </p:nvSpPr>
        <p:spPr>
          <a:xfrm>
            <a:off x="53121" y="16287"/>
            <a:ext cx="9037758" cy="1785104"/>
          </a:xfrm>
          <a:prstGeom prst="rect">
            <a:avLst/>
          </a:prstGeom>
          <a:noFill/>
          <a:ln w="15875">
            <a:solidFill>
              <a:schemeClr val="bg1"/>
            </a:solidFill>
          </a:ln>
        </p:spPr>
        <p:txBody>
          <a:bodyPr wrap="square" rtlCol="0">
            <a:spAutoFit/>
          </a:bodyPr>
          <a:lstStyle/>
          <a:p>
            <a:pPr algn="ctr"/>
            <a:r>
              <a:rPr lang="en-AU" sz="2200" b="1" dirty="0">
                <a:solidFill>
                  <a:srgbClr val="FFFF00"/>
                </a:solidFill>
                <a:latin typeface="Times New Roman" panose="02020603050405020304" pitchFamily="18" charset="0"/>
                <a:cs typeface="Times New Roman" panose="02020603050405020304" pitchFamily="18" charset="0"/>
              </a:rPr>
              <a:t>Chapters 11, 12 &amp; 13 are the key and application for each other</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What God is looking for in His Disciples – the fruit of righteousness:</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God with our whole being</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Knowing Jesus Christ as Lord</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our neighbour as </a:t>
            </a:r>
            <a:r>
              <a:rPr lang="en-AU" sz="2200" dirty="0" err="1">
                <a:solidFill>
                  <a:srgbClr val="FFFF00"/>
                </a:solidFill>
                <a:latin typeface="Times New Roman" panose="02020603050405020304" pitchFamily="18" charset="0"/>
                <a:cs typeface="Times New Roman" panose="02020603050405020304" pitchFamily="18" charset="0"/>
              </a:rPr>
              <a:t>ourself</a:t>
            </a:r>
            <a:r>
              <a:rPr lang="en-AU" sz="2200" dirty="0">
                <a:solidFill>
                  <a:srgbClr val="FFFF00"/>
                </a:solidFill>
                <a:latin typeface="Times New Roman" panose="02020603050405020304" pitchFamily="18" charset="0"/>
                <a:cs typeface="Times New Roman" panose="02020603050405020304" pitchFamily="18" charset="0"/>
              </a:rPr>
              <a:t>				</a:t>
            </a:r>
          </a:p>
        </p:txBody>
      </p:sp>
      <p:sp>
        <p:nvSpPr>
          <p:cNvPr id="2" name="Right Brace 1">
            <a:extLst>
              <a:ext uri="{FF2B5EF4-FFF2-40B4-BE49-F238E27FC236}">
                <a16:creationId xmlns:a16="http://schemas.microsoft.com/office/drawing/2014/main" id="{668AE204-AA6D-E74C-84C0-E6A537F48289}"/>
              </a:ext>
            </a:extLst>
          </p:cNvPr>
          <p:cNvSpPr/>
          <p:nvPr/>
        </p:nvSpPr>
        <p:spPr>
          <a:xfrm>
            <a:off x="4788820" y="815345"/>
            <a:ext cx="504056" cy="864096"/>
          </a:xfrm>
          <a:prstGeom prst="rightBrace">
            <a:avLst>
              <a:gd name="adj1" fmla="val 8333"/>
              <a:gd name="adj2" fmla="val 508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3DB78C7-8A66-8C42-92A3-78238117F80E}"/>
              </a:ext>
            </a:extLst>
          </p:cNvPr>
          <p:cNvSpPr txBox="1"/>
          <p:nvPr/>
        </p:nvSpPr>
        <p:spPr>
          <a:xfrm>
            <a:off x="5321738" y="672154"/>
            <a:ext cx="2664296" cy="830997"/>
          </a:xfrm>
          <a:prstGeom prst="rect">
            <a:avLst/>
          </a:prstGeom>
          <a:noFill/>
        </p:spPr>
        <p:txBody>
          <a:bodyPr wrap="square" rtlCol="0">
            <a:spAutoFit/>
          </a:bodyPr>
          <a:lstStyle/>
          <a:p>
            <a:r>
              <a:rPr lang="en-AU" sz="2400" dirty="0">
                <a:solidFill>
                  <a:schemeClr val="accent5"/>
                </a:solidFill>
              </a:rPr>
              <a:t>The application for Chapter 13</a:t>
            </a:r>
          </a:p>
        </p:txBody>
      </p:sp>
      <p:sp>
        <p:nvSpPr>
          <p:cNvPr id="7" name="TextBox 6">
            <a:extLst>
              <a:ext uri="{FF2B5EF4-FFF2-40B4-BE49-F238E27FC236}">
                <a16:creationId xmlns:a16="http://schemas.microsoft.com/office/drawing/2014/main" id="{534925D4-21AE-7A4F-AA4D-681872D4A833}"/>
              </a:ext>
            </a:extLst>
          </p:cNvPr>
          <p:cNvSpPr txBox="1"/>
          <p:nvPr/>
        </p:nvSpPr>
        <p:spPr>
          <a:xfrm>
            <a:off x="53121" y="1757071"/>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u="sng" dirty="0">
                <a:solidFill>
                  <a:srgbClr val="FFFF00"/>
                </a:solidFill>
                <a:latin typeface="Times New Roman" panose="02020603050405020304" pitchFamily="18" charset="0"/>
                <a:cs typeface="Times New Roman" panose="02020603050405020304" pitchFamily="18" charset="0"/>
              </a:rPr>
              <a:t>Political and natural catastrophes are </a:t>
            </a:r>
            <a:r>
              <a:rPr lang="en-AU" sz="2400" b="1" u="sng" dirty="0">
                <a:solidFill>
                  <a:srgbClr val="FFFF00"/>
                </a:solidFill>
                <a:latin typeface="Times New Roman" panose="02020603050405020304" pitchFamily="18" charset="0"/>
                <a:cs typeface="Times New Roman" panose="02020603050405020304" pitchFamily="18" charset="0"/>
              </a:rPr>
              <a:t>not</a:t>
            </a:r>
            <a:r>
              <a:rPr lang="en-AU" sz="2400" u="sng" dirty="0">
                <a:solidFill>
                  <a:srgbClr val="FFFF00"/>
                </a:solidFill>
                <a:latin typeface="Times New Roman" panose="02020603050405020304" pitchFamily="18" charset="0"/>
                <a:cs typeface="Times New Roman" panose="02020603050405020304" pitchFamily="18" charset="0"/>
              </a:rPr>
              <a:t> the sign</a:t>
            </a:r>
            <a:r>
              <a:rPr lang="en-AU" sz="2400" dirty="0">
                <a:solidFill>
                  <a:srgbClr val="FFFF00"/>
                </a:solidFill>
                <a:latin typeface="Times New Roman" panose="02020603050405020304" pitchFamily="18" charset="0"/>
                <a:cs typeface="Times New Roman" panose="02020603050405020304" pitchFamily="18" charset="0"/>
              </a:rPr>
              <a:t>.  So stay awake!!!</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Jesus will suddenly appear one day.  Nothing can stop Him.  Be ready.</a:t>
            </a:r>
          </a:p>
        </p:txBody>
      </p:sp>
      <p:sp>
        <p:nvSpPr>
          <p:cNvPr id="5" name="TextBox 4">
            <a:extLst>
              <a:ext uri="{FF2B5EF4-FFF2-40B4-BE49-F238E27FC236}">
                <a16:creationId xmlns:a16="http://schemas.microsoft.com/office/drawing/2014/main" id="{6D7AFB31-BCF2-B748-A324-B376ACA4612A}"/>
              </a:ext>
            </a:extLst>
          </p:cNvPr>
          <p:cNvSpPr txBox="1"/>
          <p:nvPr/>
        </p:nvSpPr>
        <p:spPr>
          <a:xfrm>
            <a:off x="443412" y="2546924"/>
            <a:ext cx="8496944" cy="646331"/>
          </a:xfrm>
          <a:prstGeom prst="rect">
            <a:avLst/>
          </a:prstGeom>
          <a:noFill/>
          <a:ln w="15875">
            <a:solidFill>
              <a:srgbClr val="FFFF00"/>
            </a:solidFill>
          </a:ln>
        </p:spPr>
        <p:txBody>
          <a:bodyPr wrap="square" rtlCol="0">
            <a:spAutoFit/>
          </a:bodyPr>
          <a:lstStyle/>
          <a:p>
            <a:pPr marL="342900" indent="-342900">
              <a:buFont typeface="+mj-lt"/>
              <a:buAutoNum type="arabicPeriod"/>
            </a:pPr>
            <a:r>
              <a:rPr lang="en-AU" dirty="0">
                <a:solidFill>
                  <a:srgbClr val="FFFF00"/>
                </a:solidFill>
              </a:rPr>
              <a:t>The Temple destruction (70AD) – A time of judgment</a:t>
            </a:r>
          </a:p>
          <a:p>
            <a:pPr marL="342900" indent="-342900">
              <a:buFont typeface="+mj-lt"/>
              <a:buAutoNum type="arabicPeriod"/>
            </a:pPr>
            <a:r>
              <a:rPr lang="en-AU" dirty="0">
                <a:solidFill>
                  <a:srgbClr val="FFFF00"/>
                </a:solidFill>
              </a:rPr>
              <a:t>The Fruit Jesus was looking for in the temple is the fruit He’s looking for in us</a:t>
            </a:r>
          </a:p>
        </p:txBody>
      </p:sp>
      <p:sp>
        <p:nvSpPr>
          <p:cNvPr id="11" name="TextBox 10">
            <a:extLst>
              <a:ext uri="{FF2B5EF4-FFF2-40B4-BE49-F238E27FC236}">
                <a16:creationId xmlns:a16="http://schemas.microsoft.com/office/drawing/2014/main" id="{A24B4988-0F48-9D49-B310-82BD91B181BE}"/>
              </a:ext>
            </a:extLst>
          </p:cNvPr>
          <p:cNvSpPr txBox="1"/>
          <p:nvPr/>
        </p:nvSpPr>
        <p:spPr>
          <a:xfrm>
            <a:off x="78813" y="3127752"/>
            <a:ext cx="914400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Be On Your Guard</a:t>
            </a:r>
            <a:r>
              <a:rPr lang="en-AU" sz="2400" dirty="0">
                <a:solidFill>
                  <a:srgbClr val="FFFF00"/>
                </a:solidFill>
                <a:latin typeface="Times New Roman" panose="02020603050405020304" pitchFamily="18" charset="0"/>
                <a:cs typeface="Times New Roman" panose="02020603050405020304" pitchFamily="18" charset="0"/>
              </a:rPr>
              <a:t>  </a:t>
            </a:r>
            <a:r>
              <a:rPr lang="en-AU" sz="2200" dirty="0">
                <a:solidFill>
                  <a:schemeClr val="bg1"/>
                </a:solidFill>
                <a:latin typeface="Times New Roman" panose="02020603050405020304" pitchFamily="18" charset="0"/>
                <a:cs typeface="Times New Roman" panose="02020603050405020304" pitchFamily="18" charset="0"/>
              </a:rPr>
              <a:t>non-persecution is an anomaly.  </a:t>
            </a:r>
            <a:r>
              <a:rPr lang="en-AU" sz="2400" dirty="0">
                <a:solidFill>
                  <a:schemeClr val="bg1"/>
                </a:solidFill>
                <a:latin typeface="Times New Roman" panose="02020603050405020304" pitchFamily="18" charset="0"/>
                <a:cs typeface="Times New Roman" panose="02020603050405020304" pitchFamily="18" charset="0"/>
              </a:rPr>
              <a:t>Persecution is normal.</a:t>
            </a:r>
            <a:endParaRPr lang="en-AU" sz="2400" b="1"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9DA53E-BCD7-2641-AF9E-5C8610151C03}"/>
              </a:ext>
            </a:extLst>
          </p:cNvPr>
          <p:cNvSpPr txBox="1"/>
          <p:nvPr/>
        </p:nvSpPr>
        <p:spPr>
          <a:xfrm>
            <a:off x="133433" y="3438968"/>
            <a:ext cx="8983375" cy="769441"/>
          </a:xfrm>
          <a:prstGeom prst="rect">
            <a:avLst/>
          </a:prstGeom>
          <a:noFill/>
        </p:spPr>
        <p:txBody>
          <a:bodyPr wrap="square" rtlCol="0">
            <a:spAutoFit/>
          </a:bodyPr>
          <a:lstStyle/>
          <a:p>
            <a:pPr marL="342900" indent="-3429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No barrier to Jesus’ return.  The Gospel is preached to all nations</a:t>
            </a:r>
          </a:p>
          <a:p>
            <a:pPr marL="342900" indent="-3429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He gives us words to be witnesses – not to be acquitted</a:t>
            </a:r>
          </a:p>
        </p:txBody>
      </p:sp>
      <p:sp>
        <p:nvSpPr>
          <p:cNvPr id="4" name="Rectangle 3">
            <a:extLst>
              <a:ext uri="{FF2B5EF4-FFF2-40B4-BE49-F238E27FC236}">
                <a16:creationId xmlns:a16="http://schemas.microsoft.com/office/drawing/2014/main" id="{4F974D01-1390-5848-BBD1-5AF8539BA24B}"/>
              </a:ext>
            </a:extLst>
          </p:cNvPr>
          <p:cNvSpPr/>
          <p:nvPr/>
        </p:nvSpPr>
        <p:spPr>
          <a:xfrm>
            <a:off x="108019" y="4113408"/>
            <a:ext cx="9144000" cy="430887"/>
          </a:xfrm>
          <a:prstGeom prst="rect">
            <a:avLst/>
          </a:prstGeom>
        </p:spPr>
        <p:txBody>
          <a:bodyPr wrap="square">
            <a:spAutoFit/>
          </a:bodyPr>
          <a:lstStyle/>
          <a:p>
            <a:r>
              <a:rPr lang="en-AU" sz="2200" dirty="0">
                <a:solidFill>
                  <a:srgbClr val="FFFF00"/>
                </a:solidFill>
                <a:latin typeface="Times New Roman" panose="02020603050405020304" pitchFamily="18" charset="0"/>
                <a:cs typeface="Times New Roman" panose="02020603050405020304" pitchFamily="18" charset="0"/>
              </a:rPr>
              <a:t>When a man/object is set up to desecrate the holy &amp; take God’s place, flee!!!</a:t>
            </a:r>
          </a:p>
        </p:txBody>
      </p:sp>
    </p:spTree>
    <p:extLst>
      <p:ext uri="{BB962C8B-B14F-4D97-AF65-F5344CB8AC3E}">
        <p14:creationId xmlns:p14="http://schemas.microsoft.com/office/powerpoint/2010/main" val="1586854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71132"/>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13 </a:t>
            </a:r>
            <a:r>
              <a:rPr lang="en-AU"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And as he came out of the temple, one of his disciples said to him, “Look, Teacher, what wonderful stones and what wonderful buildings!”  </a:t>
            </a:r>
            <a:r>
              <a:rPr lang="en-AU"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2 </a:t>
            </a:r>
            <a:r>
              <a:rPr lang="en-AU"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And Jesus said to him, “Do you see these great buildings?  There will not be left here one stone upon another that will not be thrown down.” </a:t>
            </a:r>
            <a:endParaRPr lang="en-AU" sz="28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pPr>
              <a:lnSpc>
                <a:spcPct val="115000"/>
              </a:lnSpc>
              <a:spcBef>
                <a:spcPts val="1200"/>
              </a:spcBef>
              <a:spcAft>
                <a:spcPts val="1000"/>
              </a:spcAft>
            </a:pPr>
            <a:endParaRPr lang="en-AU" sz="28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r>
              <a:rPr lang="en-AU" sz="2800" b="1" baseline="30000" dirty="0">
                <a:solidFill>
                  <a:schemeClr val="bg1"/>
                </a:solidFill>
                <a:latin typeface="Times New Roman" panose="02020603050405020304" pitchFamily="18" charset="0"/>
                <a:ea typeface="Arial" panose="020B0604020202020204" pitchFamily="34" charset="0"/>
              </a:rPr>
              <a:t>3 </a:t>
            </a:r>
            <a:r>
              <a:rPr lang="en-AU" sz="2800" dirty="0">
                <a:solidFill>
                  <a:schemeClr val="bg1"/>
                </a:solidFill>
                <a:latin typeface="Times New Roman" panose="02020603050405020304" pitchFamily="18" charset="0"/>
                <a:ea typeface="Arial" panose="020B0604020202020204" pitchFamily="34" charset="0"/>
              </a:rPr>
              <a:t>And as he sat on the Mount of Olives opposite the temple, Peter and James and John and Andrew asked him privately, </a:t>
            </a:r>
            <a:r>
              <a:rPr lang="en-AU" sz="2800" b="1" baseline="30000" dirty="0">
                <a:solidFill>
                  <a:schemeClr val="bg1"/>
                </a:solidFill>
                <a:latin typeface="Times New Roman" panose="02020603050405020304" pitchFamily="18" charset="0"/>
                <a:ea typeface="Arial" panose="020B0604020202020204" pitchFamily="34" charset="0"/>
              </a:rPr>
              <a:t>4 </a:t>
            </a:r>
            <a:r>
              <a:rPr lang="en-AU" sz="2800" dirty="0">
                <a:solidFill>
                  <a:schemeClr val="bg1"/>
                </a:solidFill>
                <a:latin typeface="Times New Roman" panose="02020603050405020304" pitchFamily="18" charset="0"/>
                <a:ea typeface="Arial" panose="020B0604020202020204" pitchFamily="34" charset="0"/>
              </a:rPr>
              <a:t>“Tell us, when will these things be, and what will be the sign when all these things are about to be accomplished?”</a:t>
            </a:r>
            <a:r>
              <a:rPr lang="en-AU" sz="2800" dirty="0">
                <a:solidFill>
                  <a:schemeClr val="bg1"/>
                </a:solidFill>
              </a:rPr>
              <a:t> </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06027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89558B-3829-9344-B2E0-3A5CE8684811}"/>
              </a:ext>
            </a:extLst>
          </p:cNvPr>
          <p:cNvSpPr/>
          <p:nvPr/>
        </p:nvSpPr>
        <p:spPr>
          <a:xfrm>
            <a:off x="6896" y="0"/>
            <a:ext cx="9144000" cy="2677656"/>
          </a:xfrm>
          <a:prstGeom prst="rect">
            <a:avLst/>
          </a:prstGeom>
          <a:solidFill>
            <a:schemeClr val="bg1"/>
          </a:solidFill>
        </p:spPr>
        <p:txBody>
          <a:bodyPr wrap="square">
            <a:spAutoFit/>
          </a:bodyPr>
          <a:lstStyle/>
          <a:p>
            <a:r>
              <a:rPr lang="en-AU" sz="2400" b="1" baseline="30000" dirty="0">
                <a:latin typeface="Comic Sans MS" panose="030F0902030302020204" pitchFamily="66" charset="0"/>
                <a:ea typeface="Arial" panose="020B0604020202020204" pitchFamily="34" charset="0"/>
              </a:rPr>
              <a:t>24 </a:t>
            </a:r>
            <a:r>
              <a:rPr lang="en-AU" sz="2400" dirty="0">
                <a:solidFill>
                  <a:srgbClr val="FF0000"/>
                </a:solidFill>
                <a:latin typeface="Comic Sans MS" panose="030F0902030302020204" pitchFamily="66" charset="0"/>
                <a:ea typeface="Arial" panose="020B0604020202020204" pitchFamily="34" charset="0"/>
              </a:rPr>
              <a:t>“But in those days, </a:t>
            </a:r>
            <a:r>
              <a:rPr lang="en-AU" sz="2400" u="sng" dirty="0">
                <a:solidFill>
                  <a:srgbClr val="FF0000"/>
                </a:solidFill>
                <a:latin typeface="Comic Sans MS" panose="030F0902030302020204" pitchFamily="66" charset="0"/>
                <a:ea typeface="Arial" panose="020B0604020202020204" pitchFamily="34" charset="0"/>
              </a:rPr>
              <a:t>after</a:t>
            </a:r>
            <a:r>
              <a:rPr lang="en-AU" sz="2400" dirty="0">
                <a:solidFill>
                  <a:srgbClr val="FF0000"/>
                </a:solidFill>
                <a:latin typeface="Comic Sans MS" panose="030F0902030302020204" pitchFamily="66" charset="0"/>
                <a:ea typeface="Arial" panose="020B0604020202020204" pitchFamily="34" charset="0"/>
              </a:rPr>
              <a:t> that tribulation, the sun will be darkened, and the moon will not give its light,</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25 </a:t>
            </a:r>
            <a:r>
              <a:rPr lang="en-AU" sz="2400" dirty="0">
                <a:solidFill>
                  <a:srgbClr val="FF0000"/>
                </a:solidFill>
                <a:latin typeface="Comic Sans MS" panose="030F0902030302020204" pitchFamily="66" charset="0"/>
                <a:ea typeface="Arial" panose="020B0604020202020204" pitchFamily="34" charset="0"/>
              </a:rPr>
              <a:t>and the stars will be falling from heaven, and the powers in the heavens will be shaken.</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26 </a:t>
            </a:r>
            <a:r>
              <a:rPr lang="en-AU" sz="2400" u="sng" dirty="0">
                <a:solidFill>
                  <a:srgbClr val="FF0000"/>
                </a:solidFill>
                <a:latin typeface="Comic Sans MS" panose="030F0902030302020204" pitchFamily="66" charset="0"/>
                <a:ea typeface="Arial" panose="020B0604020202020204" pitchFamily="34" charset="0"/>
              </a:rPr>
              <a:t>And then</a:t>
            </a:r>
            <a:r>
              <a:rPr lang="en-AU" sz="2400" dirty="0">
                <a:solidFill>
                  <a:srgbClr val="FF0000"/>
                </a:solidFill>
                <a:latin typeface="Comic Sans MS" panose="030F0902030302020204" pitchFamily="66" charset="0"/>
                <a:ea typeface="Arial" panose="020B0604020202020204" pitchFamily="34" charset="0"/>
              </a:rPr>
              <a:t> they will see the Son of Man coming in clouds with great power and glory.</a:t>
            </a:r>
            <a:r>
              <a:rPr lang="en-AU" sz="2400" dirty="0">
                <a:latin typeface="Comic Sans MS" panose="030F0902030302020204" pitchFamily="66" charset="0"/>
                <a:ea typeface="Arial" panose="020B0604020202020204" pitchFamily="34" charset="0"/>
              </a:rPr>
              <a:t>  </a:t>
            </a:r>
            <a:r>
              <a:rPr lang="en-AU" sz="2400" b="1" baseline="30000" dirty="0">
                <a:latin typeface="Comic Sans MS" panose="030F0902030302020204" pitchFamily="66" charset="0"/>
                <a:ea typeface="Arial" panose="020B0604020202020204" pitchFamily="34" charset="0"/>
              </a:rPr>
              <a:t>27 </a:t>
            </a:r>
            <a:r>
              <a:rPr lang="en-AU" sz="2400" u="sng" dirty="0">
                <a:solidFill>
                  <a:srgbClr val="FF0000"/>
                </a:solidFill>
                <a:latin typeface="Comic Sans MS" panose="030F0902030302020204" pitchFamily="66" charset="0"/>
                <a:ea typeface="Arial" panose="020B0604020202020204" pitchFamily="34" charset="0"/>
              </a:rPr>
              <a:t>And then</a:t>
            </a:r>
            <a:r>
              <a:rPr lang="en-AU" sz="2400" dirty="0">
                <a:solidFill>
                  <a:srgbClr val="FF0000"/>
                </a:solidFill>
                <a:latin typeface="Comic Sans MS" panose="030F0902030302020204" pitchFamily="66" charset="0"/>
                <a:ea typeface="Arial" panose="020B0604020202020204" pitchFamily="34" charset="0"/>
              </a:rPr>
              <a:t> he will send out the angels and gather his elect from the four winds, from the ends of the earth to the ends of heaven.</a:t>
            </a:r>
            <a:r>
              <a:rPr lang="en-AU" sz="2400" dirty="0">
                <a:latin typeface="Comic Sans MS" panose="030F0902030302020204" pitchFamily="66" charset="0"/>
              </a:rPr>
              <a:t> </a:t>
            </a:r>
            <a:endParaRPr lang="en-AU" sz="2200" dirty="0">
              <a:latin typeface="Comic Sans MS" panose="030F0902030302020204" pitchFamily="66" charset="0"/>
            </a:endParaRPr>
          </a:p>
        </p:txBody>
      </p:sp>
    </p:spTree>
    <p:extLst>
      <p:ext uri="{BB962C8B-B14F-4D97-AF65-F5344CB8AC3E}">
        <p14:creationId xmlns:p14="http://schemas.microsoft.com/office/powerpoint/2010/main" val="4148300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5393746" y="1298328"/>
            <a:ext cx="252028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 !!!)</a:t>
            </a:r>
          </a:p>
        </p:txBody>
      </p:sp>
      <p:sp>
        <p:nvSpPr>
          <p:cNvPr id="10" name="TextBox 9">
            <a:extLst>
              <a:ext uri="{FF2B5EF4-FFF2-40B4-BE49-F238E27FC236}">
                <a16:creationId xmlns:a16="http://schemas.microsoft.com/office/drawing/2014/main" id="{8E3EC288-7D8B-8741-BF53-9D333CAB825F}"/>
              </a:ext>
            </a:extLst>
          </p:cNvPr>
          <p:cNvSpPr txBox="1"/>
          <p:nvPr/>
        </p:nvSpPr>
        <p:spPr>
          <a:xfrm>
            <a:off x="53121" y="16287"/>
            <a:ext cx="9037758" cy="1785104"/>
          </a:xfrm>
          <a:prstGeom prst="rect">
            <a:avLst/>
          </a:prstGeom>
          <a:noFill/>
          <a:ln w="15875">
            <a:solidFill>
              <a:schemeClr val="bg1"/>
            </a:solidFill>
          </a:ln>
        </p:spPr>
        <p:txBody>
          <a:bodyPr wrap="square" rtlCol="0">
            <a:spAutoFit/>
          </a:bodyPr>
          <a:lstStyle/>
          <a:p>
            <a:pPr algn="ctr"/>
            <a:r>
              <a:rPr lang="en-AU" sz="2200" b="1" dirty="0">
                <a:solidFill>
                  <a:srgbClr val="FFFF00"/>
                </a:solidFill>
                <a:latin typeface="Times New Roman" panose="02020603050405020304" pitchFamily="18" charset="0"/>
                <a:cs typeface="Times New Roman" panose="02020603050405020304" pitchFamily="18" charset="0"/>
              </a:rPr>
              <a:t>Chapters 11, 12 &amp; 13 are the key and application for each other</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What God is looking for in His Disciples – the fruit of righteousness:</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God with our whole being</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Knowing Jesus Christ as Lord</a:t>
            </a:r>
          </a:p>
          <a:p>
            <a:pPr marL="635000" lvl="1" indent="-177800">
              <a:buFont typeface="Arial" panose="020B0604020202020204" pitchFamily="34" charset="0"/>
              <a:buChar char="•"/>
            </a:pPr>
            <a:r>
              <a:rPr lang="en-AU" sz="2200" dirty="0">
                <a:solidFill>
                  <a:srgbClr val="FFFF00"/>
                </a:solidFill>
                <a:latin typeface="Times New Roman" panose="02020603050405020304" pitchFamily="18" charset="0"/>
                <a:cs typeface="Times New Roman" panose="02020603050405020304" pitchFamily="18" charset="0"/>
              </a:rPr>
              <a:t>Loving our neighbour as </a:t>
            </a:r>
            <a:r>
              <a:rPr lang="en-AU" sz="2200" dirty="0" err="1">
                <a:solidFill>
                  <a:srgbClr val="FFFF00"/>
                </a:solidFill>
                <a:latin typeface="Times New Roman" panose="02020603050405020304" pitchFamily="18" charset="0"/>
                <a:cs typeface="Times New Roman" panose="02020603050405020304" pitchFamily="18" charset="0"/>
              </a:rPr>
              <a:t>ourself</a:t>
            </a:r>
            <a:r>
              <a:rPr lang="en-AU" sz="2200" dirty="0">
                <a:solidFill>
                  <a:srgbClr val="FFFF00"/>
                </a:solidFill>
                <a:latin typeface="Times New Roman" panose="02020603050405020304" pitchFamily="18" charset="0"/>
                <a:cs typeface="Times New Roman" panose="02020603050405020304" pitchFamily="18" charset="0"/>
              </a:rPr>
              <a:t>				</a:t>
            </a:r>
          </a:p>
        </p:txBody>
      </p:sp>
      <p:sp>
        <p:nvSpPr>
          <p:cNvPr id="2" name="Right Brace 1">
            <a:extLst>
              <a:ext uri="{FF2B5EF4-FFF2-40B4-BE49-F238E27FC236}">
                <a16:creationId xmlns:a16="http://schemas.microsoft.com/office/drawing/2014/main" id="{668AE204-AA6D-E74C-84C0-E6A537F48289}"/>
              </a:ext>
            </a:extLst>
          </p:cNvPr>
          <p:cNvSpPr/>
          <p:nvPr/>
        </p:nvSpPr>
        <p:spPr>
          <a:xfrm>
            <a:off x="4788820" y="815345"/>
            <a:ext cx="504056" cy="864096"/>
          </a:xfrm>
          <a:prstGeom prst="rightBrace">
            <a:avLst>
              <a:gd name="adj1" fmla="val 8333"/>
              <a:gd name="adj2" fmla="val 508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3" name="TextBox 2">
            <a:extLst>
              <a:ext uri="{FF2B5EF4-FFF2-40B4-BE49-F238E27FC236}">
                <a16:creationId xmlns:a16="http://schemas.microsoft.com/office/drawing/2014/main" id="{33DB78C7-8A66-8C42-92A3-78238117F80E}"/>
              </a:ext>
            </a:extLst>
          </p:cNvPr>
          <p:cNvSpPr txBox="1"/>
          <p:nvPr/>
        </p:nvSpPr>
        <p:spPr>
          <a:xfrm>
            <a:off x="5321738" y="672154"/>
            <a:ext cx="2664296" cy="830997"/>
          </a:xfrm>
          <a:prstGeom prst="rect">
            <a:avLst/>
          </a:prstGeom>
          <a:noFill/>
        </p:spPr>
        <p:txBody>
          <a:bodyPr wrap="square" rtlCol="0">
            <a:spAutoFit/>
          </a:bodyPr>
          <a:lstStyle/>
          <a:p>
            <a:r>
              <a:rPr lang="en-AU" sz="2400" dirty="0">
                <a:solidFill>
                  <a:schemeClr val="accent5"/>
                </a:solidFill>
              </a:rPr>
              <a:t>The application for Chapter 13</a:t>
            </a:r>
          </a:p>
        </p:txBody>
      </p:sp>
      <p:sp>
        <p:nvSpPr>
          <p:cNvPr id="7" name="TextBox 6">
            <a:extLst>
              <a:ext uri="{FF2B5EF4-FFF2-40B4-BE49-F238E27FC236}">
                <a16:creationId xmlns:a16="http://schemas.microsoft.com/office/drawing/2014/main" id="{534925D4-21AE-7A4F-AA4D-681872D4A833}"/>
              </a:ext>
            </a:extLst>
          </p:cNvPr>
          <p:cNvSpPr txBox="1"/>
          <p:nvPr/>
        </p:nvSpPr>
        <p:spPr>
          <a:xfrm>
            <a:off x="53121" y="1757071"/>
            <a:ext cx="9144000" cy="830997"/>
          </a:xfrm>
          <a:prstGeom prst="rect">
            <a:avLst/>
          </a:prstGeom>
          <a:noFill/>
        </p:spPr>
        <p:txBody>
          <a:bodyPr wrap="square" rtlCol="0">
            <a:spAutoFit/>
          </a:bodyPr>
          <a:lstStyle/>
          <a:p>
            <a:pPr marL="342900" indent="-342900">
              <a:buFont typeface="Arial" panose="020B0604020202020204" pitchFamily="34" charset="0"/>
              <a:buChar char="•"/>
            </a:pPr>
            <a:r>
              <a:rPr lang="en-AU" sz="2400" u="sng" dirty="0">
                <a:solidFill>
                  <a:srgbClr val="FFFF00"/>
                </a:solidFill>
                <a:latin typeface="Times New Roman" panose="02020603050405020304" pitchFamily="18" charset="0"/>
                <a:cs typeface="Times New Roman" panose="02020603050405020304" pitchFamily="18" charset="0"/>
              </a:rPr>
              <a:t>Political and natural catastrophes are </a:t>
            </a:r>
            <a:r>
              <a:rPr lang="en-AU" sz="2400" b="1" u="sng" dirty="0">
                <a:solidFill>
                  <a:srgbClr val="FFFF00"/>
                </a:solidFill>
                <a:latin typeface="Times New Roman" panose="02020603050405020304" pitchFamily="18" charset="0"/>
                <a:cs typeface="Times New Roman" panose="02020603050405020304" pitchFamily="18" charset="0"/>
              </a:rPr>
              <a:t>not</a:t>
            </a:r>
            <a:r>
              <a:rPr lang="en-AU" sz="2400" u="sng" dirty="0">
                <a:solidFill>
                  <a:srgbClr val="FFFF00"/>
                </a:solidFill>
                <a:latin typeface="Times New Roman" panose="02020603050405020304" pitchFamily="18" charset="0"/>
                <a:cs typeface="Times New Roman" panose="02020603050405020304" pitchFamily="18" charset="0"/>
              </a:rPr>
              <a:t> the sign</a:t>
            </a:r>
            <a:r>
              <a:rPr lang="en-AU" sz="2400" dirty="0">
                <a:solidFill>
                  <a:srgbClr val="FFFF00"/>
                </a:solidFill>
                <a:latin typeface="Times New Roman" panose="02020603050405020304" pitchFamily="18" charset="0"/>
                <a:cs typeface="Times New Roman" panose="02020603050405020304" pitchFamily="18" charset="0"/>
              </a:rPr>
              <a:t>.  So stay awake!!!</a:t>
            </a:r>
          </a:p>
          <a:p>
            <a:pPr marL="342900" indent="-342900">
              <a:buFont typeface="Arial" panose="020B0604020202020204" pitchFamily="34" charset="0"/>
              <a:buChar char="•"/>
            </a:pPr>
            <a:r>
              <a:rPr lang="en-AU" sz="2400" dirty="0">
                <a:solidFill>
                  <a:schemeClr val="bg1"/>
                </a:solidFill>
                <a:latin typeface="Times New Roman" panose="02020603050405020304" pitchFamily="18" charset="0"/>
                <a:cs typeface="Times New Roman" panose="02020603050405020304" pitchFamily="18" charset="0"/>
              </a:rPr>
              <a:t>Jesus will suddenly appear one day.  Nothing can stop Him.  Be ready.</a:t>
            </a:r>
          </a:p>
        </p:txBody>
      </p:sp>
      <p:sp>
        <p:nvSpPr>
          <p:cNvPr id="5" name="TextBox 4">
            <a:extLst>
              <a:ext uri="{FF2B5EF4-FFF2-40B4-BE49-F238E27FC236}">
                <a16:creationId xmlns:a16="http://schemas.microsoft.com/office/drawing/2014/main" id="{6D7AFB31-BCF2-B748-A324-B376ACA4612A}"/>
              </a:ext>
            </a:extLst>
          </p:cNvPr>
          <p:cNvSpPr txBox="1"/>
          <p:nvPr/>
        </p:nvSpPr>
        <p:spPr>
          <a:xfrm>
            <a:off x="443412" y="2546924"/>
            <a:ext cx="8496944" cy="646331"/>
          </a:xfrm>
          <a:prstGeom prst="rect">
            <a:avLst/>
          </a:prstGeom>
          <a:noFill/>
          <a:ln w="15875">
            <a:solidFill>
              <a:srgbClr val="FFFF00"/>
            </a:solidFill>
          </a:ln>
        </p:spPr>
        <p:txBody>
          <a:bodyPr wrap="square" rtlCol="0">
            <a:spAutoFit/>
          </a:bodyPr>
          <a:lstStyle/>
          <a:p>
            <a:pPr marL="342900" indent="-342900">
              <a:buFont typeface="+mj-lt"/>
              <a:buAutoNum type="arabicPeriod"/>
            </a:pPr>
            <a:r>
              <a:rPr lang="en-AU" dirty="0">
                <a:solidFill>
                  <a:srgbClr val="FFFF00"/>
                </a:solidFill>
              </a:rPr>
              <a:t>The Temple destruction (70AD) – A time of judgment</a:t>
            </a:r>
          </a:p>
          <a:p>
            <a:pPr marL="342900" indent="-342900">
              <a:buFont typeface="+mj-lt"/>
              <a:buAutoNum type="arabicPeriod"/>
            </a:pPr>
            <a:r>
              <a:rPr lang="en-AU" dirty="0">
                <a:solidFill>
                  <a:srgbClr val="FFFF00"/>
                </a:solidFill>
              </a:rPr>
              <a:t>The Fruit Jesus was looking for in the temple is the fruit He’s looking for in us</a:t>
            </a:r>
          </a:p>
        </p:txBody>
      </p:sp>
      <p:sp>
        <p:nvSpPr>
          <p:cNvPr id="11" name="TextBox 10">
            <a:extLst>
              <a:ext uri="{FF2B5EF4-FFF2-40B4-BE49-F238E27FC236}">
                <a16:creationId xmlns:a16="http://schemas.microsoft.com/office/drawing/2014/main" id="{A24B4988-0F48-9D49-B310-82BD91B181BE}"/>
              </a:ext>
            </a:extLst>
          </p:cNvPr>
          <p:cNvSpPr txBox="1"/>
          <p:nvPr/>
        </p:nvSpPr>
        <p:spPr>
          <a:xfrm>
            <a:off x="78813" y="3127752"/>
            <a:ext cx="9144000"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Be On Your Guard</a:t>
            </a:r>
            <a:r>
              <a:rPr lang="en-AU" sz="2400" dirty="0">
                <a:solidFill>
                  <a:srgbClr val="FFFF00"/>
                </a:solidFill>
                <a:latin typeface="Times New Roman" panose="02020603050405020304" pitchFamily="18" charset="0"/>
                <a:cs typeface="Times New Roman" panose="02020603050405020304" pitchFamily="18" charset="0"/>
              </a:rPr>
              <a:t>  </a:t>
            </a:r>
            <a:r>
              <a:rPr lang="en-AU" sz="2200" dirty="0">
                <a:solidFill>
                  <a:schemeClr val="bg1"/>
                </a:solidFill>
                <a:latin typeface="Times New Roman" panose="02020603050405020304" pitchFamily="18" charset="0"/>
                <a:cs typeface="Times New Roman" panose="02020603050405020304" pitchFamily="18" charset="0"/>
              </a:rPr>
              <a:t>non-persecution is an anomaly.  </a:t>
            </a:r>
            <a:r>
              <a:rPr lang="en-AU" sz="2400" dirty="0">
                <a:solidFill>
                  <a:schemeClr val="bg1"/>
                </a:solidFill>
                <a:latin typeface="Times New Roman" panose="02020603050405020304" pitchFamily="18" charset="0"/>
                <a:cs typeface="Times New Roman" panose="02020603050405020304" pitchFamily="18" charset="0"/>
              </a:rPr>
              <a:t>Persecution is normal.</a:t>
            </a:r>
            <a:endParaRPr lang="en-AU" sz="2400" b="1" dirty="0">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9DA53E-BCD7-2641-AF9E-5C8610151C03}"/>
              </a:ext>
            </a:extLst>
          </p:cNvPr>
          <p:cNvSpPr txBox="1"/>
          <p:nvPr/>
        </p:nvSpPr>
        <p:spPr>
          <a:xfrm>
            <a:off x="133433" y="3438968"/>
            <a:ext cx="8983375" cy="769441"/>
          </a:xfrm>
          <a:prstGeom prst="rect">
            <a:avLst/>
          </a:prstGeom>
          <a:noFill/>
        </p:spPr>
        <p:txBody>
          <a:bodyPr wrap="square" rtlCol="0">
            <a:spAutoFit/>
          </a:bodyPr>
          <a:lstStyle/>
          <a:p>
            <a:pPr marL="342900" indent="-3429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No barrier to Jesus’ return.  The Gospel is preached to all nations</a:t>
            </a:r>
          </a:p>
          <a:p>
            <a:pPr marL="342900" indent="-3429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He gives us words to be witnesses – not to be acquitted</a:t>
            </a:r>
          </a:p>
        </p:txBody>
      </p:sp>
      <p:sp>
        <p:nvSpPr>
          <p:cNvPr id="4" name="Rectangle 3">
            <a:extLst>
              <a:ext uri="{FF2B5EF4-FFF2-40B4-BE49-F238E27FC236}">
                <a16:creationId xmlns:a16="http://schemas.microsoft.com/office/drawing/2014/main" id="{4F974D01-1390-5848-BBD1-5AF8539BA24B}"/>
              </a:ext>
            </a:extLst>
          </p:cNvPr>
          <p:cNvSpPr/>
          <p:nvPr/>
        </p:nvSpPr>
        <p:spPr>
          <a:xfrm>
            <a:off x="108019" y="4113408"/>
            <a:ext cx="9144000" cy="430887"/>
          </a:xfrm>
          <a:prstGeom prst="rect">
            <a:avLst/>
          </a:prstGeom>
        </p:spPr>
        <p:txBody>
          <a:bodyPr wrap="square">
            <a:spAutoFit/>
          </a:bodyPr>
          <a:lstStyle/>
          <a:p>
            <a:r>
              <a:rPr lang="en-AU" sz="2200" dirty="0">
                <a:solidFill>
                  <a:srgbClr val="FFFF00"/>
                </a:solidFill>
                <a:latin typeface="Times New Roman" panose="02020603050405020304" pitchFamily="18" charset="0"/>
                <a:cs typeface="Times New Roman" panose="02020603050405020304" pitchFamily="18" charset="0"/>
              </a:rPr>
              <a:t>When a man/object is set up to desecrate the holy &amp; take God’s place, flee!!!</a:t>
            </a:r>
          </a:p>
        </p:txBody>
      </p:sp>
      <p:sp>
        <p:nvSpPr>
          <p:cNvPr id="12" name="TextBox 11">
            <a:extLst>
              <a:ext uri="{FF2B5EF4-FFF2-40B4-BE49-F238E27FC236}">
                <a16:creationId xmlns:a16="http://schemas.microsoft.com/office/drawing/2014/main" id="{1456BC00-80E0-8F4F-BD55-EC5FA4CDDD9E}"/>
              </a:ext>
            </a:extLst>
          </p:cNvPr>
          <p:cNvSpPr txBox="1"/>
          <p:nvPr/>
        </p:nvSpPr>
        <p:spPr>
          <a:xfrm>
            <a:off x="48192" y="4469606"/>
            <a:ext cx="9095808" cy="1200329"/>
          </a:xfrm>
          <a:prstGeom prst="rect">
            <a:avLst/>
          </a:prstGeom>
          <a:noFill/>
        </p:spPr>
        <p:txBody>
          <a:bodyPr wrap="square" rtlCol="0">
            <a:spAutoFit/>
          </a:bodyPr>
          <a:lstStyle/>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After the tribulation Jesus returns (sun &amp; moon switched off) Can’t be missed</a:t>
            </a:r>
          </a:p>
          <a:p>
            <a:pPr marL="177800" indent="-177800">
              <a:buFont typeface="Arial" panose="020B0604020202020204" pitchFamily="34" charset="0"/>
              <a:buChar char="•"/>
            </a:pPr>
            <a:r>
              <a:rPr lang="en-AU" sz="2200" dirty="0">
                <a:solidFill>
                  <a:schemeClr val="bg1"/>
                </a:solidFill>
                <a:latin typeface="Times New Roman" panose="02020603050405020304" pitchFamily="18" charset="0"/>
                <a:cs typeface="Times New Roman" panose="02020603050405020304" pitchFamily="18" charset="0"/>
              </a:rPr>
              <a:t>The only thing we need to worry about is being ready</a:t>
            </a:r>
          </a:p>
          <a:p>
            <a:pPr algn="ctr"/>
            <a:r>
              <a:rPr lang="en-AU" sz="2800" dirty="0">
                <a:solidFill>
                  <a:srgbClr val="FFFF00"/>
                </a:solidFill>
                <a:latin typeface="Times New Roman" panose="02020603050405020304" pitchFamily="18" charset="0"/>
                <a:cs typeface="Times New Roman" panose="02020603050405020304" pitchFamily="18" charset="0"/>
              </a:rPr>
              <a:t>Be on guard;   Stay awake;   Preach the Gospel</a:t>
            </a:r>
          </a:p>
        </p:txBody>
      </p:sp>
    </p:spTree>
    <p:extLst>
      <p:ext uri="{BB962C8B-B14F-4D97-AF65-F5344CB8AC3E}">
        <p14:creationId xmlns:p14="http://schemas.microsoft.com/office/powerpoint/2010/main" val="9842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143716"/>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3200" dirty="0">
                <a:solidFill>
                  <a:schemeClr val="bg1"/>
                </a:solidFill>
                <a:latin typeface="Times New Roman" panose="02020603050405020304" pitchFamily="18" charset="0"/>
                <a:ea typeface="Arial" panose="020B0604020202020204" pitchFamily="34" charset="0"/>
              </a:rPr>
              <a:t> </a:t>
            </a:r>
            <a:r>
              <a:rPr lang="en-AU" sz="3200" b="1" baseline="30000" dirty="0">
                <a:solidFill>
                  <a:schemeClr val="bg1"/>
                </a:solidFill>
                <a:latin typeface="Times New Roman" panose="02020603050405020304" pitchFamily="18" charset="0"/>
                <a:ea typeface="Arial" panose="020B0604020202020204" pitchFamily="34" charset="0"/>
              </a:rPr>
              <a:t>5 </a:t>
            </a:r>
            <a:r>
              <a:rPr lang="en-AU" sz="3200" dirty="0">
                <a:solidFill>
                  <a:schemeClr val="bg1"/>
                </a:solidFill>
                <a:latin typeface="Times New Roman" panose="02020603050405020304" pitchFamily="18" charset="0"/>
                <a:ea typeface="Arial" panose="020B0604020202020204" pitchFamily="34" charset="0"/>
              </a:rPr>
              <a:t>And Jesus began to say to them, “See that no one leads you astray.  </a:t>
            </a:r>
            <a:r>
              <a:rPr lang="en-AU" sz="3200" b="1" baseline="30000" dirty="0">
                <a:solidFill>
                  <a:schemeClr val="bg1"/>
                </a:solidFill>
                <a:latin typeface="Times New Roman" panose="02020603050405020304" pitchFamily="18" charset="0"/>
                <a:ea typeface="Arial" panose="020B0604020202020204" pitchFamily="34" charset="0"/>
              </a:rPr>
              <a:t>6 </a:t>
            </a:r>
            <a:r>
              <a:rPr lang="en-AU" sz="3200" dirty="0">
                <a:solidFill>
                  <a:schemeClr val="bg1"/>
                </a:solidFill>
                <a:latin typeface="Times New Roman" panose="02020603050405020304" pitchFamily="18" charset="0"/>
                <a:ea typeface="Arial" panose="020B0604020202020204" pitchFamily="34" charset="0"/>
              </a:rPr>
              <a:t>Many will come in my name, saying, ‘I am he!’ and they will lead many astray.  </a:t>
            </a:r>
            <a:r>
              <a:rPr lang="en-AU" sz="3200" b="1" baseline="30000" dirty="0">
                <a:solidFill>
                  <a:schemeClr val="bg1"/>
                </a:solidFill>
                <a:latin typeface="Times New Roman" panose="02020603050405020304" pitchFamily="18" charset="0"/>
                <a:ea typeface="Arial" panose="020B0604020202020204" pitchFamily="34" charset="0"/>
              </a:rPr>
              <a:t>7 </a:t>
            </a:r>
            <a:r>
              <a:rPr lang="en-AU" sz="3200" dirty="0">
                <a:solidFill>
                  <a:schemeClr val="bg1"/>
                </a:solidFill>
                <a:latin typeface="Times New Roman" panose="02020603050405020304" pitchFamily="18" charset="0"/>
                <a:ea typeface="Arial" panose="020B0604020202020204" pitchFamily="34" charset="0"/>
              </a:rPr>
              <a:t>And when you hear of wars and rumours of wars, do not be alarmed.  This must take place, but the end is not yet.  </a:t>
            </a:r>
            <a:r>
              <a:rPr lang="en-AU" sz="3200" b="1" baseline="30000" dirty="0">
                <a:solidFill>
                  <a:schemeClr val="bg1"/>
                </a:solidFill>
                <a:latin typeface="Times New Roman" panose="02020603050405020304" pitchFamily="18" charset="0"/>
                <a:ea typeface="Arial" panose="020B0604020202020204" pitchFamily="34" charset="0"/>
              </a:rPr>
              <a:t>8 </a:t>
            </a:r>
            <a:r>
              <a:rPr lang="en-AU" sz="3200" dirty="0">
                <a:solidFill>
                  <a:schemeClr val="bg1"/>
                </a:solidFill>
                <a:latin typeface="Times New Roman" panose="02020603050405020304" pitchFamily="18" charset="0"/>
                <a:ea typeface="Arial" panose="020B0604020202020204" pitchFamily="34" charset="0"/>
              </a:rPr>
              <a:t>For nation will rise against nation, and kingdom against kingdom.  There will be earthquakes in various places;  there will be famines.  These are but the beginning of the birth pains. </a:t>
            </a:r>
            <a:endParaRPr lang="en-GB" sz="32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3798877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213478"/>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650" b="1" baseline="30000" dirty="0">
                <a:solidFill>
                  <a:schemeClr val="bg1"/>
                </a:solidFill>
                <a:latin typeface="Times New Roman" panose="02020603050405020304" pitchFamily="18" charset="0"/>
                <a:ea typeface="Arial" panose="020B0604020202020204" pitchFamily="34" charset="0"/>
              </a:rPr>
              <a:t>9 </a:t>
            </a:r>
            <a:r>
              <a:rPr lang="en-AU" sz="2650" dirty="0">
                <a:solidFill>
                  <a:schemeClr val="bg1"/>
                </a:solidFill>
                <a:latin typeface="Times New Roman" panose="02020603050405020304" pitchFamily="18" charset="0"/>
                <a:ea typeface="Arial" panose="020B0604020202020204" pitchFamily="34" charset="0"/>
              </a:rPr>
              <a:t>“But be on your guard. For they will deliver you over to councils, and you will be beaten in synagogues, and you will stand before governors and kings for my sake, to bear witness before them.  </a:t>
            </a:r>
            <a:r>
              <a:rPr lang="en-AU" sz="2650" b="1" baseline="30000" dirty="0">
                <a:solidFill>
                  <a:schemeClr val="bg1"/>
                </a:solidFill>
                <a:latin typeface="Times New Roman" panose="02020603050405020304" pitchFamily="18" charset="0"/>
                <a:ea typeface="Arial" panose="020B0604020202020204" pitchFamily="34" charset="0"/>
              </a:rPr>
              <a:t>10 </a:t>
            </a:r>
            <a:r>
              <a:rPr lang="en-AU" sz="2650" dirty="0">
                <a:solidFill>
                  <a:schemeClr val="bg1"/>
                </a:solidFill>
                <a:latin typeface="Times New Roman" panose="02020603050405020304" pitchFamily="18" charset="0"/>
                <a:ea typeface="Arial" panose="020B0604020202020204" pitchFamily="34" charset="0"/>
              </a:rPr>
              <a:t>And the gospel must first be proclaimed to all nations.  </a:t>
            </a:r>
            <a:r>
              <a:rPr lang="en-AU" sz="2650" b="1" baseline="30000" dirty="0">
                <a:solidFill>
                  <a:schemeClr val="bg1"/>
                </a:solidFill>
                <a:latin typeface="Times New Roman" panose="02020603050405020304" pitchFamily="18" charset="0"/>
                <a:ea typeface="Arial" panose="020B0604020202020204" pitchFamily="34" charset="0"/>
              </a:rPr>
              <a:t>11 </a:t>
            </a:r>
            <a:r>
              <a:rPr lang="en-AU" sz="2650" dirty="0">
                <a:solidFill>
                  <a:schemeClr val="bg1"/>
                </a:solidFill>
                <a:latin typeface="Times New Roman" panose="02020603050405020304" pitchFamily="18" charset="0"/>
                <a:ea typeface="Arial" panose="020B0604020202020204" pitchFamily="34" charset="0"/>
              </a:rPr>
              <a:t>And when they bring you to trial and deliver you over, do not be anxious beforehand what you are to say, but say whatever is given you in that hour, for it is not you who speak, but the Holy Spirit.  </a:t>
            </a:r>
            <a:r>
              <a:rPr lang="en-AU" sz="2650" b="1" baseline="30000" dirty="0">
                <a:solidFill>
                  <a:schemeClr val="bg1"/>
                </a:solidFill>
                <a:latin typeface="Times New Roman" panose="02020603050405020304" pitchFamily="18" charset="0"/>
                <a:ea typeface="Arial" panose="020B0604020202020204" pitchFamily="34" charset="0"/>
              </a:rPr>
              <a:t>12 </a:t>
            </a:r>
            <a:r>
              <a:rPr lang="en-AU" sz="2650" dirty="0">
                <a:solidFill>
                  <a:schemeClr val="bg1"/>
                </a:solidFill>
                <a:latin typeface="Times New Roman" panose="02020603050405020304" pitchFamily="18" charset="0"/>
                <a:ea typeface="Arial" panose="020B0604020202020204" pitchFamily="34" charset="0"/>
              </a:rPr>
              <a:t>And brother will deliver brother over to death, and the father his child, and children will rise against parents and have them put to death.  </a:t>
            </a:r>
            <a:r>
              <a:rPr lang="en-AU" sz="2650" b="1" baseline="30000" dirty="0">
                <a:solidFill>
                  <a:schemeClr val="bg1"/>
                </a:solidFill>
                <a:latin typeface="Times New Roman" panose="02020603050405020304" pitchFamily="18" charset="0"/>
                <a:ea typeface="Arial" panose="020B0604020202020204" pitchFamily="34" charset="0"/>
              </a:rPr>
              <a:t>13 </a:t>
            </a:r>
            <a:r>
              <a:rPr lang="en-AU" sz="2650" dirty="0">
                <a:solidFill>
                  <a:schemeClr val="bg1"/>
                </a:solidFill>
                <a:latin typeface="Times New Roman" panose="02020603050405020304" pitchFamily="18" charset="0"/>
                <a:ea typeface="Arial" panose="020B0604020202020204" pitchFamily="34" charset="0"/>
              </a:rPr>
              <a:t>And you will be hated by all for my name’s sake.  But the one who endures to the end will be saved.</a:t>
            </a:r>
            <a:endParaRPr lang="en-GB" sz="265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387527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143716"/>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3200" dirty="0">
                <a:solidFill>
                  <a:schemeClr val="bg1"/>
                </a:solidFill>
                <a:latin typeface="Times New Roman" panose="02020603050405020304" pitchFamily="18" charset="0"/>
                <a:ea typeface="Arial" panose="020B0604020202020204" pitchFamily="34" charset="0"/>
              </a:rPr>
              <a:t> </a:t>
            </a:r>
            <a:r>
              <a:rPr lang="en-AU" sz="3200" b="1" baseline="30000" dirty="0">
                <a:solidFill>
                  <a:schemeClr val="bg1"/>
                </a:solidFill>
                <a:latin typeface="Times New Roman" panose="02020603050405020304" pitchFamily="18" charset="0"/>
                <a:ea typeface="Arial" panose="020B0604020202020204" pitchFamily="34" charset="0"/>
              </a:rPr>
              <a:t>14 </a:t>
            </a:r>
            <a:r>
              <a:rPr lang="en-AU" sz="3200" dirty="0">
                <a:solidFill>
                  <a:schemeClr val="bg1"/>
                </a:solidFill>
                <a:latin typeface="Times New Roman" panose="02020603050405020304" pitchFamily="18" charset="0"/>
                <a:ea typeface="Arial" panose="020B0604020202020204" pitchFamily="34" charset="0"/>
              </a:rPr>
              <a:t>“But when you see the abomination of desolation standing where he ought not to be (let the reader understand), then let those who are in Judea flee to the mountains.  </a:t>
            </a:r>
            <a:r>
              <a:rPr lang="en-AU" sz="3200" b="1" baseline="30000" dirty="0">
                <a:solidFill>
                  <a:schemeClr val="bg1"/>
                </a:solidFill>
                <a:latin typeface="Times New Roman" panose="02020603050405020304" pitchFamily="18" charset="0"/>
                <a:ea typeface="Arial" panose="020B0604020202020204" pitchFamily="34" charset="0"/>
              </a:rPr>
              <a:t>15 </a:t>
            </a:r>
            <a:r>
              <a:rPr lang="en-AU" sz="3200" dirty="0">
                <a:solidFill>
                  <a:schemeClr val="bg1"/>
                </a:solidFill>
                <a:latin typeface="Times New Roman" panose="02020603050405020304" pitchFamily="18" charset="0"/>
                <a:ea typeface="Arial" panose="020B0604020202020204" pitchFamily="34" charset="0"/>
              </a:rPr>
              <a:t>Let the one who is on the housetop not go down, nor enter his house, to take anything out, </a:t>
            </a:r>
            <a:r>
              <a:rPr lang="en-AU" sz="3200" b="1" baseline="30000" dirty="0">
                <a:solidFill>
                  <a:schemeClr val="bg1"/>
                </a:solidFill>
                <a:latin typeface="Times New Roman" panose="02020603050405020304" pitchFamily="18" charset="0"/>
                <a:ea typeface="Arial" panose="020B0604020202020204" pitchFamily="34" charset="0"/>
              </a:rPr>
              <a:t>16 </a:t>
            </a:r>
            <a:r>
              <a:rPr lang="en-AU" sz="3200" dirty="0">
                <a:solidFill>
                  <a:schemeClr val="bg1"/>
                </a:solidFill>
                <a:latin typeface="Times New Roman" panose="02020603050405020304" pitchFamily="18" charset="0"/>
                <a:ea typeface="Arial" panose="020B0604020202020204" pitchFamily="34" charset="0"/>
              </a:rPr>
              <a:t>and let the one who is in the field not turn back to take his cloak.  </a:t>
            </a:r>
            <a:r>
              <a:rPr lang="en-AU" sz="3200" b="1" baseline="30000" dirty="0">
                <a:solidFill>
                  <a:schemeClr val="bg1"/>
                </a:solidFill>
                <a:latin typeface="Times New Roman" panose="02020603050405020304" pitchFamily="18" charset="0"/>
                <a:ea typeface="Arial" panose="020B0604020202020204" pitchFamily="34" charset="0"/>
              </a:rPr>
              <a:t>17 </a:t>
            </a:r>
            <a:r>
              <a:rPr lang="en-AU" sz="3200" dirty="0">
                <a:solidFill>
                  <a:schemeClr val="bg1"/>
                </a:solidFill>
                <a:latin typeface="Times New Roman" panose="02020603050405020304" pitchFamily="18" charset="0"/>
                <a:ea typeface="Arial" panose="020B0604020202020204" pitchFamily="34" charset="0"/>
              </a:rPr>
              <a:t>And alas for women who are pregnant and for those who are nursing infants in those days!  </a:t>
            </a:r>
            <a:r>
              <a:rPr lang="en-AU" sz="3200" b="1" baseline="30000" dirty="0">
                <a:solidFill>
                  <a:schemeClr val="bg1"/>
                </a:solidFill>
                <a:latin typeface="Times New Roman" panose="02020603050405020304" pitchFamily="18" charset="0"/>
                <a:ea typeface="Arial" panose="020B0604020202020204" pitchFamily="34" charset="0"/>
              </a:rPr>
              <a:t>18 </a:t>
            </a:r>
            <a:r>
              <a:rPr lang="en-AU" sz="3200" dirty="0">
                <a:solidFill>
                  <a:schemeClr val="bg1"/>
                </a:solidFill>
                <a:latin typeface="Times New Roman" panose="02020603050405020304" pitchFamily="18" charset="0"/>
                <a:ea typeface="Arial" panose="020B0604020202020204" pitchFamily="34" charset="0"/>
              </a:rPr>
              <a:t>Pray that it may not happen in winter.</a:t>
            </a:r>
            <a:endParaRPr lang="en-GB" sz="32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923987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007781"/>
          </a:xfrm>
          <a:prstGeom prst="rect">
            <a:avLst/>
          </a:prstGeom>
          <a:noFill/>
          <a:ln w="9525">
            <a:noFill/>
            <a:miter lim="800000"/>
            <a:headEnd/>
            <a:tailEnd/>
          </a:ln>
        </p:spPr>
        <p:txBody>
          <a:bodyPr wrap="square">
            <a:prstTxWarp prst="textNoShape">
              <a:avLst/>
            </a:prstTxWarp>
            <a:spAutoFit/>
          </a:bodyPr>
          <a:lstStyle/>
          <a:p>
            <a:pPr>
              <a:lnSpc>
                <a:spcPct val="115000"/>
              </a:lnSpc>
              <a:spcAft>
                <a:spcPts val="0"/>
              </a:spcAft>
            </a:pPr>
            <a:r>
              <a:rPr lang="en-AU" sz="2800" b="1" baseline="30000" dirty="0">
                <a:solidFill>
                  <a:schemeClr val="bg1"/>
                </a:solidFill>
                <a:latin typeface="Times New Roman" panose="02020603050405020304" pitchFamily="18" charset="0"/>
                <a:ea typeface="Arial" panose="020B0604020202020204" pitchFamily="34" charset="0"/>
              </a:rPr>
              <a:t>19 </a:t>
            </a:r>
            <a:r>
              <a:rPr lang="en-AU" sz="2800" dirty="0">
                <a:solidFill>
                  <a:schemeClr val="bg1"/>
                </a:solidFill>
                <a:latin typeface="Times New Roman" panose="02020603050405020304" pitchFamily="18" charset="0"/>
                <a:ea typeface="Arial" panose="020B0604020202020204" pitchFamily="34" charset="0"/>
              </a:rPr>
              <a:t>For in those days there will be such tribulation as has not been from the beginning of the creation that God created until now, and never will be.  </a:t>
            </a:r>
            <a:r>
              <a:rPr lang="en-AU" sz="2800" b="1" baseline="30000" dirty="0">
                <a:solidFill>
                  <a:schemeClr val="bg1"/>
                </a:solidFill>
                <a:latin typeface="Times New Roman" panose="02020603050405020304" pitchFamily="18" charset="0"/>
                <a:ea typeface="Arial" panose="020B0604020202020204" pitchFamily="34" charset="0"/>
              </a:rPr>
              <a:t>20 </a:t>
            </a:r>
            <a:r>
              <a:rPr lang="en-AU" sz="2800" dirty="0">
                <a:solidFill>
                  <a:schemeClr val="bg1"/>
                </a:solidFill>
                <a:latin typeface="Times New Roman" panose="02020603050405020304" pitchFamily="18" charset="0"/>
                <a:ea typeface="Arial" panose="020B0604020202020204" pitchFamily="34" charset="0"/>
              </a:rPr>
              <a:t>And if the Lord had not cut short the days, no human being would be saved.  But for the sake of the elect, whom he chose, he shortened the days.  </a:t>
            </a:r>
            <a:r>
              <a:rPr lang="en-AU" sz="2800" b="1" baseline="30000" dirty="0">
                <a:solidFill>
                  <a:schemeClr val="bg1"/>
                </a:solidFill>
                <a:latin typeface="Times New Roman" panose="02020603050405020304" pitchFamily="18" charset="0"/>
                <a:ea typeface="Arial" panose="020B0604020202020204" pitchFamily="34" charset="0"/>
              </a:rPr>
              <a:t>21 </a:t>
            </a:r>
            <a:r>
              <a:rPr lang="en-AU" sz="2800" dirty="0">
                <a:solidFill>
                  <a:schemeClr val="bg1"/>
                </a:solidFill>
                <a:latin typeface="Times New Roman" panose="02020603050405020304" pitchFamily="18" charset="0"/>
                <a:ea typeface="Arial" panose="020B0604020202020204" pitchFamily="34" charset="0"/>
              </a:rPr>
              <a:t>And then if anyone says to you, ‘Look, here is the Christ!’ or ‘Look, there he is!’ do not believe it.  </a:t>
            </a:r>
            <a:r>
              <a:rPr lang="en-AU" sz="2800" b="1" baseline="30000" dirty="0">
                <a:solidFill>
                  <a:schemeClr val="bg1"/>
                </a:solidFill>
                <a:latin typeface="Times New Roman" panose="02020603050405020304" pitchFamily="18" charset="0"/>
                <a:ea typeface="Arial" panose="020B0604020202020204" pitchFamily="34" charset="0"/>
              </a:rPr>
              <a:t>22 </a:t>
            </a:r>
            <a:r>
              <a:rPr lang="en-AU" sz="2800" dirty="0">
                <a:solidFill>
                  <a:schemeClr val="bg1"/>
                </a:solidFill>
                <a:latin typeface="Times New Roman" panose="02020603050405020304" pitchFamily="18" charset="0"/>
                <a:ea typeface="Arial" panose="020B0604020202020204" pitchFamily="34" charset="0"/>
              </a:rPr>
              <a:t>For false </a:t>
            </a:r>
            <a:r>
              <a:rPr lang="en-AU" sz="2800" dirty="0" err="1">
                <a:solidFill>
                  <a:schemeClr val="bg1"/>
                </a:solidFill>
                <a:latin typeface="Times New Roman" panose="02020603050405020304" pitchFamily="18" charset="0"/>
                <a:ea typeface="Arial" panose="020B0604020202020204" pitchFamily="34" charset="0"/>
              </a:rPr>
              <a:t>christs</a:t>
            </a:r>
            <a:r>
              <a:rPr lang="en-AU" sz="2800" dirty="0">
                <a:solidFill>
                  <a:schemeClr val="bg1"/>
                </a:solidFill>
                <a:latin typeface="Times New Roman" panose="02020603050405020304" pitchFamily="18" charset="0"/>
                <a:ea typeface="Arial" panose="020B0604020202020204" pitchFamily="34" charset="0"/>
              </a:rPr>
              <a:t> and false prophets will arise and perform signs and wonders, to lead astray, if possible, the elect.  </a:t>
            </a:r>
            <a:r>
              <a:rPr lang="en-AU" sz="2800" b="1" baseline="30000" dirty="0">
                <a:solidFill>
                  <a:schemeClr val="bg1"/>
                </a:solidFill>
                <a:latin typeface="Times New Roman" panose="02020603050405020304" pitchFamily="18" charset="0"/>
                <a:ea typeface="Arial" panose="020B0604020202020204" pitchFamily="34" charset="0"/>
              </a:rPr>
              <a:t>23 </a:t>
            </a:r>
            <a:r>
              <a:rPr lang="en-AU" sz="2800" dirty="0">
                <a:solidFill>
                  <a:schemeClr val="bg1"/>
                </a:solidFill>
                <a:latin typeface="Times New Roman" panose="02020603050405020304" pitchFamily="18" charset="0"/>
                <a:ea typeface="Arial" panose="020B0604020202020204" pitchFamily="34" charset="0"/>
              </a:rPr>
              <a:t>But be on guard;  I have told you all things beforehand.</a:t>
            </a:r>
            <a:endParaRPr lang="en-GB" sz="28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402811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713872"/>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600" dirty="0">
                <a:solidFill>
                  <a:schemeClr val="bg1"/>
                </a:solidFill>
                <a:latin typeface="Times New Roman" panose="02020603050405020304" pitchFamily="18" charset="0"/>
                <a:ea typeface="Arial" panose="020B0604020202020204" pitchFamily="34" charset="0"/>
              </a:rPr>
              <a:t> </a:t>
            </a:r>
            <a:r>
              <a:rPr lang="en-AU" sz="26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24 </a:t>
            </a:r>
            <a:r>
              <a:rPr lang="en-AU" sz="2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“But in those days, after that tribulation, the sun will be darkened, and the moon will not give its light, </a:t>
            </a:r>
            <a:r>
              <a:rPr lang="en-AU" sz="26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25 </a:t>
            </a:r>
            <a:r>
              <a:rPr lang="en-AU" sz="2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and the stars will be falling from heaven, and the powers in the heavens will be shaken.  </a:t>
            </a:r>
            <a:r>
              <a:rPr lang="en-AU" sz="26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26 </a:t>
            </a:r>
            <a:r>
              <a:rPr lang="en-AU" sz="2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And then they will see the Son of Man coming in clouds with great power and glory.  </a:t>
            </a:r>
            <a:r>
              <a:rPr lang="en-AU" sz="26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27 </a:t>
            </a:r>
            <a:r>
              <a:rPr lang="en-AU" sz="2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And then he will send out the angels and gather his elect from the four winds, from the ends of the earth to the ends of heaven. </a:t>
            </a:r>
            <a:endParaRPr lang="en-AU" sz="2600" dirty="0">
              <a:solidFill>
                <a:schemeClr val="bg1"/>
              </a:solidFill>
              <a:latin typeface="Calibri" panose="020F0502020204030204" pitchFamily="34" charset="0"/>
              <a:ea typeface="Arial" panose="020B0604020202020204" pitchFamily="34" charset="0"/>
              <a:cs typeface="Times New Roman" panose="02020603050405020304" pitchFamily="18" charset="0"/>
            </a:endParaRPr>
          </a:p>
          <a:p>
            <a:r>
              <a:rPr lang="en-AU" sz="2600" b="1" baseline="30000" dirty="0">
                <a:solidFill>
                  <a:schemeClr val="bg1"/>
                </a:solidFill>
                <a:latin typeface="Times New Roman" panose="02020603050405020304" pitchFamily="18" charset="0"/>
                <a:ea typeface="Arial" panose="020B0604020202020204" pitchFamily="34" charset="0"/>
              </a:rPr>
              <a:t>28 </a:t>
            </a:r>
            <a:r>
              <a:rPr lang="en-AU" sz="2600" dirty="0">
                <a:solidFill>
                  <a:schemeClr val="bg1"/>
                </a:solidFill>
                <a:latin typeface="Times New Roman" panose="02020603050405020304" pitchFamily="18" charset="0"/>
                <a:ea typeface="Arial" panose="020B0604020202020204" pitchFamily="34" charset="0"/>
              </a:rPr>
              <a:t>“From the fig tree learn its lesson:  as soon as its branch becomes tender and puts out its leaves, you know that summer is near.  </a:t>
            </a:r>
            <a:r>
              <a:rPr lang="en-AU" sz="2600" b="1" baseline="30000" dirty="0">
                <a:solidFill>
                  <a:schemeClr val="bg1"/>
                </a:solidFill>
                <a:latin typeface="Times New Roman" panose="02020603050405020304" pitchFamily="18" charset="0"/>
                <a:ea typeface="Arial" panose="020B0604020202020204" pitchFamily="34" charset="0"/>
              </a:rPr>
              <a:t>29 </a:t>
            </a:r>
            <a:r>
              <a:rPr lang="en-AU" sz="2600" dirty="0">
                <a:solidFill>
                  <a:schemeClr val="bg1"/>
                </a:solidFill>
                <a:latin typeface="Times New Roman" panose="02020603050405020304" pitchFamily="18" charset="0"/>
                <a:ea typeface="Arial" panose="020B0604020202020204" pitchFamily="34" charset="0"/>
              </a:rPr>
              <a:t>So also, when you see these things taking place, you know that he is near, at the very gates.  </a:t>
            </a:r>
            <a:r>
              <a:rPr lang="en-AU" sz="2600" b="1" baseline="30000" dirty="0">
                <a:solidFill>
                  <a:schemeClr val="bg1"/>
                </a:solidFill>
                <a:latin typeface="Times New Roman" panose="02020603050405020304" pitchFamily="18" charset="0"/>
                <a:ea typeface="Arial" panose="020B0604020202020204" pitchFamily="34" charset="0"/>
              </a:rPr>
              <a:t>30 </a:t>
            </a:r>
            <a:r>
              <a:rPr lang="en-AU" sz="2600" dirty="0">
                <a:solidFill>
                  <a:schemeClr val="bg1"/>
                </a:solidFill>
                <a:latin typeface="Times New Roman" panose="02020603050405020304" pitchFamily="18" charset="0"/>
                <a:ea typeface="Arial" panose="020B0604020202020204" pitchFamily="34" charset="0"/>
              </a:rPr>
              <a:t>Truly, I say to you, this generation will not pass away until all these things take place.  </a:t>
            </a:r>
            <a:r>
              <a:rPr lang="en-AU" sz="2600" b="1" baseline="30000" dirty="0">
                <a:solidFill>
                  <a:schemeClr val="bg1"/>
                </a:solidFill>
                <a:latin typeface="Times New Roman" panose="02020603050405020304" pitchFamily="18" charset="0"/>
                <a:ea typeface="Arial" panose="020B0604020202020204" pitchFamily="34" charset="0"/>
              </a:rPr>
              <a:t>31 </a:t>
            </a:r>
            <a:r>
              <a:rPr lang="en-AU" sz="2600" dirty="0">
                <a:solidFill>
                  <a:schemeClr val="bg1"/>
                </a:solidFill>
                <a:latin typeface="Times New Roman" panose="02020603050405020304" pitchFamily="18" charset="0"/>
                <a:ea typeface="Arial" panose="020B0604020202020204" pitchFamily="34" charset="0"/>
              </a:rPr>
              <a:t>Heaven and earth will pass away, but my words will not pass away.</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372466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9144000" cy="5503301"/>
          </a:xfrm>
          <a:prstGeom prst="rect">
            <a:avLst/>
          </a:prstGeom>
          <a:noFill/>
          <a:ln w="9525">
            <a:noFill/>
            <a:miter lim="800000"/>
            <a:headEnd/>
            <a:tailEnd/>
          </a:ln>
        </p:spPr>
        <p:txBody>
          <a:bodyPr wrap="square">
            <a:prstTxWarp prst="textNoShape">
              <a:avLst/>
            </a:prstTxWarp>
            <a:spAutoFit/>
          </a:bodyPr>
          <a:lstStyle/>
          <a:p>
            <a:pPr indent="152400">
              <a:lnSpc>
                <a:spcPct val="115000"/>
              </a:lnSpc>
              <a:spcAft>
                <a:spcPts val="0"/>
              </a:spcAft>
            </a:pPr>
            <a:r>
              <a:rPr lang="en-AU" sz="2800" b="1" baseline="30000" dirty="0">
                <a:solidFill>
                  <a:schemeClr val="bg1"/>
                </a:solidFill>
                <a:latin typeface="Times New Roman" panose="02020603050405020304" pitchFamily="18" charset="0"/>
                <a:ea typeface="Arial" panose="020B0604020202020204" pitchFamily="34" charset="0"/>
              </a:rPr>
              <a:t>32 </a:t>
            </a:r>
            <a:r>
              <a:rPr lang="en-AU" sz="2800" dirty="0">
                <a:solidFill>
                  <a:schemeClr val="bg1"/>
                </a:solidFill>
                <a:latin typeface="Times New Roman" panose="02020603050405020304" pitchFamily="18" charset="0"/>
                <a:ea typeface="Arial" panose="020B0604020202020204" pitchFamily="34" charset="0"/>
              </a:rPr>
              <a:t>“But concerning that day or that hour, no one knows, not even the angels in heaven, nor the Son, but only the Father.  </a:t>
            </a:r>
            <a:r>
              <a:rPr lang="en-AU" sz="2800" b="1" baseline="30000" dirty="0">
                <a:solidFill>
                  <a:schemeClr val="bg1"/>
                </a:solidFill>
                <a:latin typeface="Times New Roman" panose="02020603050405020304" pitchFamily="18" charset="0"/>
                <a:ea typeface="Arial" panose="020B0604020202020204" pitchFamily="34" charset="0"/>
              </a:rPr>
              <a:t>33 </a:t>
            </a:r>
            <a:r>
              <a:rPr lang="en-AU" sz="2800" dirty="0">
                <a:solidFill>
                  <a:schemeClr val="bg1"/>
                </a:solidFill>
                <a:latin typeface="Times New Roman" panose="02020603050405020304" pitchFamily="18" charset="0"/>
                <a:ea typeface="Arial" panose="020B0604020202020204" pitchFamily="34" charset="0"/>
              </a:rPr>
              <a:t>Be on guard, keep awake.  For you do not know when the time will come.  </a:t>
            </a:r>
            <a:r>
              <a:rPr lang="en-AU" sz="2800" b="1" baseline="30000" dirty="0">
                <a:solidFill>
                  <a:schemeClr val="bg1"/>
                </a:solidFill>
                <a:latin typeface="Times New Roman" panose="02020603050405020304" pitchFamily="18" charset="0"/>
                <a:ea typeface="Arial" panose="020B0604020202020204" pitchFamily="34" charset="0"/>
              </a:rPr>
              <a:t>34 </a:t>
            </a:r>
            <a:r>
              <a:rPr lang="en-AU" sz="2800" dirty="0">
                <a:solidFill>
                  <a:schemeClr val="bg1"/>
                </a:solidFill>
                <a:latin typeface="Times New Roman" panose="02020603050405020304" pitchFamily="18" charset="0"/>
                <a:ea typeface="Arial" panose="020B0604020202020204" pitchFamily="34" charset="0"/>
              </a:rPr>
              <a:t>It is like a man going on a journey, when he leaves home and puts his servants in charge, each with his work, and commands the doorkeeper to stay awake.  </a:t>
            </a:r>
            <a:r>
              <a:rPr lang="en-AU" sz="2800" b="1" baseline="30000" dirty="0">
                <a:solidFill>
                  <a:schemeClr val="bg1"/>
                </a:solidFill>
                <a:latin typeface="Times New Roman" panose="02020603050405020304" pitchFamily="18" charset="0"/>
                <a:ea typeface="Arial" panose="020B0604020202020204" pitchFamily="34" charset="0"/>
              </a:rPr>
              <a:t>35 </a:t>
            </a:r>
            <a:r>
              <a:rPr lang="en-AU" sz="2800" dirty="0">
                <a:solidFill>
                  <a:schemeClr val="bg1"/>
                </a:solidFill>
                <a:latin typeface="Times New Roman" panose="02020603050405020304" pitchFamily="18" charset="0"/>
                <a:ea typeface="Arial" panose="020B0604020202020204" pitchFamily="34" charset="0"/>
              </a:rPr>
              <a:t>Therefore stay awake — for you do not know when the master of the house will come, in the evening, or at midnight, or when the rooster crows, or in the morning — </a:t>
            </a:r>
            <a:r>
              <a:rPr lang="en-AU" sz="2800" b="1" baseline="30000" dirty="0">
                <a:solidFill>
                  <a:schemeClr val="bg1"/>
                </a:solidFill>
                <a:latin typeface="Times New Roman" panose="02020603050405020304" pitchFamily="18" charset="0"/>
                <a:ea typeface="Arial" panose="020B0604020202020204" pitchFamily="34" charset="0"/>
              </a:rPr>
              <a:t>36 </a:t>
            </a:r>
            <a:r>
              <a:rPr lang="en-AU" sz="2800" dirty="0">
                <a:solidFill>
                  <a:schemeClr val="bg1"/>
                </a:solidFill>
                <a:latin typeface="Times New Roman" panose="02020603050405020304" pitchFamily="18" charset="0"/>
                <a:ea typeface="Arial" panose="020B0604020202020204" pitchFamily="34" charset="0"/>
              </a:rPr>
              <a:t>lest he come suddenly and find you asleep.  </a:t>
            </a:r>
            <a:r>
              <a:rPr lang="en-AU" sz="2800" b="1" baseline="30000" dirty="0">
                <a:solidFill>
                  <a:schemeClr val="bg1"/>
                </a:solidFill>
                <a:latin typeface="Times New Roman" panose="02020603050405020304" pitchFamily="18" charset="0"/>
                <a:ea typeface="Arial" panose="020B0604020202020204" pitchFamily="34" charset="0"/>
              </a:rPr>
              <a:t>37 </a:t>
            </a:r>
            <a:r>
              <a:rPr lang="en-AU" sz="2800" dirty="0">
                <a:solidFill>
                  <a:schemeClr val="bg1"/>
                </a:solidFill>
                <a:latin typeface="Times New Roman" panose="02020603050405020304" pitchFamily="18" charset="0"/>
                <a:ea typeface="Arial" panose="020B0604020202020204" pitchFamily="34" charset="0"/>
              </a:rPr>
              <a:t>And what I say to you I say to all:  Stay awake.”</a:t>
            </a:r>
            <a:endParaRPr lang="en-GB" sz="2600" dirty="0">
              <a:solidFill>
                <a:schemeClr val="bg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415872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45385-1CF8-EE42-82F9-F2A3A601B9A5}"/>
              </a:ext>
            </a:extLst>
          </p:cNvPr>
          <p:cNvSpPr txBox="1"/>
          <p:nvPr/>
        </p:nvSpPr>
        <p:spPr>
          <a:xfrm>
            <a:off x="1115616" y="17273"/>
            <a:ext cx="3672408" cy="461665"/>
          </a:xfrm>
          <a:prstGeom prst="rect">
            <a:avLst/>
          </a:prstGeom>
          <a:noFill/>
        </p:spPr>
        <p:txBody>
          <a:bodyPr wrap="square" rtlCol="0">
            <a:spAutoFit/>
          </a:bodyPr>
          <a:lstStyle/>
          <a:p>
            <a:r>
              <a:rPr lang="en-AU" sz="2400" b="1" dirty="0">
                <a:solidFill>
                  <a:srgbClr val="FFFF00"/>
                </a:solidFill>
                <a:latin typeface="Times New Roman" panose="02020603050405020304" pitchFamily="18" charset="0"/>
                <a:cs typeface="Times New Roman" panose="02020603050405020304" pitchFamily="18" charset="0"/>
              </a:rPr>
              <a:t>Stay Awake</a:t>
            </a:r>
          </a:p>
        </p:txBody>
      </p:sp>
      <p:sp>
        <p:nvSpPr>
          <p:cNvPr id="11" name="TextBox 10">
            <a:extLst>
              <a:ext uri="{FF2B5EF4-FFF2-40B4-BE49-F238E27FC236}">
                <a16:creationId xmlns:a16="http://schemas.microsoft.com/office/drawing/2014/main" id="{84384E6C-5EA5-D547-9A4B-A743B6354349}"/>
              </a:ext>
            </a:extLst>
          </p:cNvPr>
          <p:cNvSpPr txBox="1"/>
          <p:nvPr/>
        </p:nvSpPr>
        <p:spPr>
          <a:xfrm>
            <a:off x="52325" y="2225721"/>
            <a:ext cx="9037758" cy="430887"/>
          </a:xfrm>
          <a:prstGeom prst="rect">
            <a:avLst/>
          </a:prstGeom>
          <a:noFill/>
        </p:spPr>
        <p:txBody>
          <a:bodyPr wrap="square" rtlCol="0">
            <a:spAutoFit/>
          </a:bodyPr>
          <a:lstStyle/>
          <a:p>
            <a:r>
              <a:rPr lang="en-AU" sz="2200" b="1" dirty="0">
                <a:solidFill>
                  <a:srgbClr val="FFFF00"/>
                </a:solidFill>
                <a:latin typeface="Times New Roman" panose="02020603050405020304" pitchFamily="18" charset="0"/>
                <a:cs typeface="Times New Roman" panose="02020603050405020304" pitchFamily="18" charset="0"/>
              </a:rPr>
              <a:t>The Key and punchline to understanding Chapters 11 &amp; 12 </a:t>
            </a:r>
            <a:endParaRPr lang="en-AU" sz="2200" dirty="0">
              <a:solidFill>
                <a:srgbClr val="FFFF00"/>
              </a:solidFill>
              <a:latin typeface="Times New Roman" panose="02020603050405020304" pitchFamily="18" charset="0"/>
              <a:cs typeface="Times New Roman" panose="02020603050405020304" pitchFamily="18" charset="0"/>
            </a:endParaRPr>
          </a:p>
        </p:txBody>
      </p:sp>
      <p:sp>
        <p:nvSpPr>
          <p:cNvPr id="13" name="Text Box 4">
            <a:extLst>
              <a:ext uri="{FF2B5EF4-FFF2-40B4-BE49-F238E27FC236}">
                <a16:creationId xmlns:a16="http://schemas.microsoft.com/office/drawing/2014/main" id="{7E24CE34-D867-A448-9BC5-FD102425E8C2}"/>
              </a:ext>
            </a:extLst>
          </p:cNvPr>
          <p:cNvSpPr txBox="1">
            <a:spLocks noChangeArrowheads="1"/>
          </p:cNvSpPr>
          <p:nvPr/>
        </p:nvSpPr>
        <p:spPr bwMode="auto">
          <a:xfrm>
            <a:off x="52325" y="456507"/>
            <a:ext cx="8984171" cy="1760867"/>
          </a:xfrm>
          <a:prstGeom prst="rect">
            <a:avLst/>
          </a:prstGeom>
          <a:solidFill>
            <a:schemeClr val="bg1"/>
          </a:solidFill>
          <a:ln w="9525">
            <a:noFill/>
            <a:miter lim="800000"/>
            <a:headEnd/>
            <a:tailEnd/>
          </a:ln>
        </p:spPr>
        <p:txBody>
          <a:bodyPr wrap="square">
            <a:prstTxWarp prst="textNoShape">
              <a:avLst/>
            </a:prstTxWarp>
            <a:spAutoFit/>
          </a:bodyPr>
          <a:lstStyle/>
          <a:p>
            <a:pPr>
              <a:lnSpc>
                <a:spcPct val="115000"/>
              </a:lnSpc>
              <a:spcAft>
                <a:spcPts val="0"/>
              </a:spcAft>
            </a:pPr>
            <a:r>
              <a:rPr lang="en-AU" sz="2400" b="1" dirty="0">
                <a:latin typeface="Times New Roman" panose="02020603050405020304" pitchFamily="18" charset="0"/>
                <a:ea typeface="Arial" panose="020B0604020202020204" pitchFamily="34" charset="0"/>
              </a:rPr>
              <a:t>13 </a:t>
            </a:r>
            <a:r>
              <a:rPr lang="en-AU" sz="2400" dirty="0">
                <a:latin typeface="Times New Roman" panose="02020603050405020304" pitchFamily="18" charset="0"/>
                <a:ea typeface="Arial" panose="020B0604020202020204" pitchFamily="34" charset="0"/>
              </a:rPr>
              <a:t>And as he came out of the temple, one of his disciples said to him, “Look, Teacher, what wonderful stones and what wonderful buildings!”  </a:t>
            </a:r>
            <a:r>
              <a:rPr lang="en-AU" sz="2400" b="1" baseline="30000" dirty="0">
                <a:latin typeface="Times New Roman" panose="02020603050405020304" pitchFamily="18" charset="0"/>
                <a:ea typeface="Arial" panose="020B0604020202020204" pitchFamily="34" charset="0"/>
              </a:rPr>
              <a:t>2 </a:t>
            </a:r>
            <a:r>
              <a:rPr lang="en-AU" sz="2400" dirty="0">
                <a:latin typeface="Times New Roman" panose="02020603050405020304" pitchFamily="18" charset="0"/>
                <a:ea typeface="Arial" panose="020B0604020202020204" pitchFamily="34" charset="0"/>
              </a:rPr>
              <a:t>And Jesus said to him, </a:t>
            </a:r>
            <a:r>
              <a:rPr lang="en-AU" sz="2400" dirty="0">
                <a:solidFill>
                  <a:srgbClr val="FF0000"/>
                </a:solidFill>
                <a:latin typeface="Times New Roman" panose="02020603050405020304" pitchFamily="18" charset="0"/>
                <a:ea typeface="Arial" panose="020B0604020202020204" pitchFamily="34" charset="0"/>
              </a:rPr>
              <a:t>“Do you see these great buildings?  There will not be left here one stone upon another that will not be thrown down.”</a:t>
            </a:r>
            <a:r>
              <a:rPr lang="en-AU" sz="2400" dirty="0"/>
              <a:t> </a:t>
            </a:r>
            <a:endParaRPr lang="en-GB" sz="2400" dirty="0">
              <a:solidFill>
                <a:schemeClr val="bg1"/>
              </a:solidFill>
              <a:effectLst/>
              <a:latin typeface="Comic Sans MS" panose="030F0902030302020204" pitchFamily="66" charset="0"/>
              <a:ea typeface="Times New Roman" charset="0"/>
              <a:cs typeface="Times New Roman" charset="0"/>
            </a:endParaRPr>
          </a:p>
        </p:txBody>
      </p:sp>
    </p:spTree>
    <p:extLst>
      <p:ext uri="{BB962C8B-B14F-4D97-AF65-F5344CB8AC3E}">
        <p14:creationId xmlns:p14="http://schemas.microsoft.com/office/powerpoint/2010/main" val="62727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88602</TotalTime>
  <Words>1055</Words>
  <Application>Microsoft Macintosh PowerPoint</Application>
  <PresentationFormat>On-screen Show (16:10)</PresentationFormat>
  <Paragraphs>136</Paragraphs>
  <Slides>21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Comic Sans MS</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 Brumpton</dc:creator>
  <cp:lastModifiedBy>Michael Brumpton</cp:lastModifiedBy>
  <cp:revision>1527</cp:revision>
  <cp:lastPrinted>2019-08-22T23:38:06Z</cp:lastPrinted>
  <dcterms:created xsi:type="dcterms:W3CDTF">2016-11-04T06:28:01Z</dcterms:created>
  <dcterms:modified xsi:type="dcterms:W3CDTF">2019-08-22T23:53:59Z</dcterms:modified>
</cp:coreProperties>
</file>